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6"/>
  </p:notesMasterIdLst>
  <p:handoutMasterIdLst>
    <p:handoutMasterId r:id="rId37"/>
  </p:handoutMasterIdLst>
  <p:sldIdLst>
    <p:sldId id="256" r:id="rId2"/>
    <p:sldId id="308" r:id="rId3"/>
    <p:sldId id="281" r:id="rId4"/>
    <p:sldId id="280" r:id="rId5"/>
    <p:sldId id="279" r:id="rId6"/>
    <p:sldId id="282" r:id="rId7"/>
    <p:sldId id="283" r:id="rId8"/>
    <p:sldId id="284" r:id="rId9"/>
    <p:sldId id="289" r:id="rId10"/>
    <p:sldId id="288" r:id="rId11"/>
    <p:sldId id="287" r:id="rId12"/>
    <p:sldId id="286" r:id="rId13"/>
    <p:sldId id="285" r:id="rId14"/>
    <p:sldId id="294" r:id="rId15"/>
    <p:sldId id="291" r:id="rId16"/>
    <p:sldId id="295" r:id="rId17"/>
    <p:sldId id="309" r:id="rId18"/>
    <p:sldId id="310" r:id="rId19"/>
    <p:sldId id="297" r:id="rId20"/>
    <p:sldId id="299" r:id="rId21"/>
    <p:sldId id="300" r:id="rId22"/>
    <p:sldId id="307" r:id="rId23"/>
    <p:sldId id="259" r:id="rId24"/>
    <p:sldId id="266" r:id="rId25"/>
    <p:sldId id="302" r:id="rId26"/>
    <p:sldId id="303" r:id="rId27"/>
    <p:sldId id="304" r:id="rId28"/>
    <p:sldId id="306" r:id="rId29"/>
    <p:sldId id="305" r:id="rId30"/>
    <p:sldId id="272" r:id="rId31"/>
    <p:sldId id="260" r:id="rId32"/>
    <p:sldId id="274" r:id="rId33"/>
    <p:sldId id="267" r:id="rId34"/>
    <p:sldId id="276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8" autoAdjust="0"/>
    <p:restoredTop sz="99297" autoAdjust="0"/>
  </p:normalViewPr>
  <p:slideViewPr>
    <p:cSldViewPr>
      <p:cViewPr>
        <p:scale>
          <a:sx n="100" d="100"/>
          <a:sy n="100" d="100"/>
        </p:scale>
        <p:origin x="-72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Gill Sans MT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Gill Sans MT" pitchFamily="34" charset="0"/>
              </a:defRPr>
            </a:lvl1pPr>
          </a:lstStyle>
          <a:p>
            <a:fld id="{93235E83-7358-4DC5-85A2-035692BED15F}" type="datetimeFigureOut">
              <a:rPr lang="en-US"/>
              <a:pPr/>
              <a:t>4/10/2013</a:t>
            </a:fld>
            <a:endParaRPr 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Gill Sans MT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Gill Sans MT" pitchFamily="34" charset="0"/>
              </a:defRPr>
            </a:lvl1pPr>
          </a:lstStyle>
          <a:p>
            <a:fld id="{606E0255-4399-44FC-9A5C-D798FAA199C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41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fld id="{EBE96A8F-8BD8-4C7E-83CF-FB30B8C69B55}" type="datetimeFigureOut">
              <a:rPr lang="en-US"/>
              <a:pPr/>
              <a:t>4/10/2013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Calibri" pitchFamily="34" charset="0"/>
              </a:defRPr>
            </a:lvl1pPr>
          </a:lstStyle>
          <a:p>
            <a:fld id="{68B7B92D-97F6-497B-AD80-6DFF49D6187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63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BFB29-6577-4E39-BAAC-5075B8552F90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B92D-97F6-497B-AD80-6DFF49D6187C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74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A0DFB-B022-4DA6-BE8F-F0815BBEEB8B}" type="slidenum">
              <a:rPr lang="en-US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B92D-97F6-497B-AD80-6DFF49D6187C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8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B92D-97F6-497B-AD80-6DFF49D6187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90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B92D-97F6-497B-AD80-6DFF49D6187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24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B92D-97F6-497B-AD80-6DFF49D6187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30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B92D-97F6-497B-AD80-6DFF49D6187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2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B92D-97F6-497B-AD80-6DFF49D6187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31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7B92D-97F6-497B-AD80-6DFF49D6187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90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8BE36F-83E3-436F-9A52-9EBDD54AA5F5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6C95BF-779F-4285-951C-CFD402F902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2072E3-3B6D-4AF9-9294-BD0C188BD312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2E11EE-2E9A-4231-86C4-57A77D8B1F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1C276E-58C9-4736-9145-BE61697C0C21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40742F-B1D7-42C5-9336-433A4CA19C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26A633-B971-4820-A967-648B9FCC7E07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3F576D-3D54-4429-9D73-D76054124B4E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6E96AB-DDD9-40C1-975E-D15FFEB747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289D7C-B48B-44EC-9857-99A64A21A4DB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2D5F3-F747-425E-B1F0-DFAED1AC25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46E418-B6C9-4E59-9F59-D4B0241CC998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41CF4-0A35-48E4-82DD-0F715B268D7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0F3E60-B5E8-4865-B70C-C29F8ACD182D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5D2673-197C-4200-9A6E-569CE70EA36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77CD34-FD0C-4038-9ABE-A981FBD13AE4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623A1-4113-454C-AE25-DB946C52896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D10B6-3C87-4D1D-B527-47287DE41953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F0A92-33FD-4EC4-9AE6-2E93B76363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D76E15-D638-480A-907E-8982CDB3373E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D536C73-E422-4019-9523-926343EE44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D1965E0-C06B-4686-99DA-A47D20A6EFE6}" type="datetime1">
              <a:rPr lang="en-US" smtClean="0"/>
              <a:pPr>
                <a:defRPr/>
              </a:pPr>
              <a:t>4/10/2013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08DE092-0995-404B-A425-DB67FC3294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7086600" cy="54102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3600" b="1" dirty="0" smtClean="0">
                <a:latin typeface="Gill Sans MT" pitchFamily="34" charset="0"/>
                <a:cs typeface="Calibri" pitchFamily="34" charset="0"/>
              </a:rPr>
              <a:t>JUVENILE JUSTICE COORDINATING COUNCIL MEETING</a:t>
            </a:r>
            <a:br>
              <a:rPr lang="en-US" sz="3600" b="1" dirty="0" smtClean="0">
                <a:latin typeface="Gill Sans MT" pitchFamily="34" charset="0"/>
                <a:cs typeface="Calibri" pitchFamily="34" charset="0"/>
              </a:rPr>
            </a:br>
            <a:r>
              <a:rPr lang="en-US" sz="3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cs typeface="Calibri" pitchFamily="34" charset="0"/>
              </a:rPr>
              <a:t/>
            </a:r>
            <a:br>
              <a:rPr lang="en-US" sz="3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cs typeface="Calibri" pitchFamily="34" charset="0"/>
              </a:rPr>
            </a:br>
            <a:r>
              <a:rPr lang="en-US" sz="3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cs typeface="Calibri" pitchFamily="34" charset="0"/>
              </a:rPr>
              <a:t> </a:t>
            </a:r>
            <a:r>
              <a:rPr lang="en-US" sz="3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cs typeface="Calibri" pitchFamily="34" charset="0"/>
              </a:rPr>
              <a:t/>
            </a:r>
            <a:br>
              <a:rPr lang="en-US" sz="3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cs typeface="Calibri" pitchFamily="34" charset="0"/>
              </a:rPr>
            </a:br>
            <a:r>
              <a:rPr lang="en-US" sz="3900" dirty="0" smtClean="0">
                <a:effectLst/>
                <a:latin typeface="Gill Sans MT" pitchFamily="34" charset="0"/>
                <a:cs typeface="Calibri" pitchFamily="34" charset="0"/>
              </a:rPr>
              <a:t>Apr</a:t>
            </a:r>
            <a:r>
              <a:rPr lang="en-US" sz="3200" dirty="0" smtClean="0">
                <a:effectLst/>
                <a:latin typeface="Gill Sans MT" pitchFamily="34" charset="0"/>
                <a:cs typeface="Calibri" pitchFamily="34" charset="0"/>
              </a:rPr>
              <a:t>il 11, 2013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cs typeface="Calibri" pitchFamily="34" charset="0"/>
              </a:rPr>
              <a:t/>
            </a:r>
            <a:b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  <a:cs typeface="Calibri" pitchFamily="34" charset="0"/>
              </a:rPr>
            </a:b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  <a:cs typeface="Calibri" pitchFamily="34" charset="0"/>
            </a:endParaRPr>
          </a:p>
        </p:txBody>
      </p:sp>
      <p:sp>
        <p:nvSpPr>
          <p:cNvPr id="3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8C5FDA-655E-4864-BF4B-2703E30ED4B7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Supervision Strategy: Boys</a:t>
            </a:r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r>
              <a:rPr lang="en-US" dirty="0" smtClean="0"/>
              <a:t>			</a:t>
            </a: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/>
          </a:p>
          <a:p>
            <a:pPr marL="8255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680359"/>
              </p:ext>
            </p:extLst>
          </p:nvPr>
        </p:nvGraphicFramePr>
        <p:xfrm>
          <a:off x="1143000" y="4953000"/>
          <a:ext cx="7499350" cy="144780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Casework Control (CC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</a:t>
                      </a:r>
                      <a:r>
                        <a:rPr lang="en-US" sz="2000" b="1" baseline="0" dirty="0" smtClean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 14%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Environmental Structure (ES</a:t>
                      </a: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12%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Selective Intervention (SI</a:t>
                      </a: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55%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Limit Setting (LS</a:t>
                      </a:r>
                      <a:r>
                        <a:rPr lang="en-US" sz="2000" b="1" dirty="0" smtClean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19%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473325"/>
            <a:ext cx="57912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686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Supervision Strategy: Girls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r>
              <a:rPr lang="en-US" dirty="0" smtClean="0"/>
              <a:t>			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/>
          </a:p>
          <a:p>
            <a:pPr marL="8255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325259"/>
              </p:ext>
            </p:extLst>
          </p:nvPr>
        </p:nvGraphicFramePr>
        <p:xfrm>
          <a:off x="990600" y="5029200"/>
          <a:ext cx="7499350" cy="144780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Casework Control (CC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23%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Environmental Structure (ES</a:t>
                      </a: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16%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Selective Intervention (SI</a:t>
                      </a: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58:%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Limit Setting (LS</a:t>
                      </a:r>
                      <a:r>
                        <a:rPr lang="en-US" sz="2000" b="1" dirty="0" smtClean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3%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73325"/>
            <a:ext cx="61722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67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Supervision Strategy: North County General 						Supervision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r>
              <a:rPr lang="en-US" sz="2800" dirty="0" smtClean="0"/>
              <a:t>			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 algn="ctr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006544"/>
              </p:ext>
            </p:extLst>
          </p:nvPr>
        </p:nvGraphicFramePr>
        <p:xfrm>
          <a:off x="990600" y="5181600"/>
          <a:ext cx="7499350" cy="144780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Casework Control (CC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21%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Environmental Structure (ES</a:t>
                      </a: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15%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Selective Intervention (SI</a:t>
                      </a: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54%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Limit Setting (LS</a:t>
                      </a:r>
                      <a:r>
                        <a:rPr lang="en-US" sz="2000" b="1" dirty="0" smtClean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10%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19400"/>
            <a:ext cx="6400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5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Supervision Strategy: South County General 							Supervision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r>
              <a:rPr lang="en-US" sz="2800" dirty="0" smtClean="0"/>
              <a:t>				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 algn="ctr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796293"/>
              </p:ext>
            </p:extLst>
          </p:nvPr>
        </p:nvGraphicFramePr>
        <p:xfrm>
          <a:off x="1143000" y="5105400"/>
          <a:ext cx="7499350" cy="144780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Casework Control (CC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6%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Environmental Structure (ES</a:t>
                      </a: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22%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Selective Intervention (SI</a:t>
                      </a: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33%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Limit Setting (</a:t>
                      </a:r>
                      <a:r>
                        <a:rPr lang="en-US" sz="2000" b="1" dirty="0" smtClean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LS):</a:t>
                      </a:r>
                      <a:r>
                        <a:rPr lang="en-US" sz="2000" b="1" baseline="0" dirty="0" smtClean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 39%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8" y="2895600"/>
            <a:ext cx="19145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52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304800"/>
            <a:ext cx="7499350" cy="5334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20050" cy="4267200"/>
          </a:xfrm>
        </p:spPr>
        <p:txBody>
          <a:bodyPr>
            <a:normAutofit/>
          </a:bodyPr>
          <a:lstStyle/>
          <a:p>
            <a:pPr marL="82550" indent="0">
              <a:buNone/>
            </a:pPr>
            <a:r>
              <a:rPr lang="en-US" dirty="0" err="1" smtClean="0">
                <a:latin typeface="Gill Sans MT" pitchFamily="34" charset="0"/>
              </a:rPr>
              <a:t>Criminogenic</a:t>
            </a:r>
            <a:r>
              <a:rPr lang="en-US" dirty="0" smtClean="0">
                <a:latin typeface="Gill Sans MT" pitchFamily="34" charset="0"/>
              </a:rPr>
              <a:t> Factors/Needs: Juvenile Division</a:t>
            </a:r>
          </a:p>
          <a:p>
            <a:pPr marL="82550" indent="0">
              <a:buNone/>
            </a:pPr>
            <a:endParaRPr lang="en-US" sz="2400" dirty="0" smtClean="0">
              <a:latin typeface="Gill Sans MT" pitchFamily="34" charset="0"/>
            </a:endParaRPr>
          </a:p>
          <a:p>
            <a:pPr marL="82550" indent="0">
              <a:buNone/>
            </a:pPr>
            <a:r>
              <a:rPr lang="en-US" sz="2400" dirty="0" smtClean="0">
                <a:latin typeface="Gill Sans MT" pitchFamily="34" charset="0"/>
              </a:rPr>
              <a:t>Top Three (3):</a:t>
            </a:r>
          </a:p>
          <a:p>
            <a:pPr marL="82550" indent="0">
              <a:buNone/>
            </a:pPr>
            <a:endParaRPr lang="en-US" sz="2400" dirty="0" smtClean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Drug Abuse: 53%</a:t>
            </a:r>
          </a:p>
          <a:p>
            <a:pPr marL="448310" lvl="1" indent="0">
              <a:buNone/>
            </a:pPr>
            <a:endParaRPr lang="en-US" sz="2200" dirty="0" smtClean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Emotional Factors: 64%</a:t>
            </a:r>
          </a:p>
          <a:p>
            <a:pPr marL="448310" lvl="1" indent="0">
              <a:buNone/>
            </a:pPr>
            <a:endParaRPr lang="en-US" sz="2200" dirty="0" smtClean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Family History: 50%</a:t>
            </a:r>
          </a:p>
          <a:p>
            <a:pPr marL="82550" indent="0">
              <a:buNone/>
            </a:pPr>
            <a:endParaRPr lang="en-US" sz="2400" dirty="0">
              <a:latin typeface="Gill Sans MT" pitchFamily="34" charset="0"/>
            </a:endParaRPr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56356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8096250" cy="4800600"/>
          </a:xfrm>
        </p:spPr>
        <p:txBody>
          <a:bodyPr>
            <a:normAutofit lnSpcReduction="10000"/>
          </a:bodyPr>
          <a:lstStyle/>
          <a:p>
            <a:pPr marL="82550" indent="0">
              <a:buNone/>
            </a:pPr>
            <a:endParaRPr lang="en-US" b="1" dirty="0" smtClean="0">
              <a:latin typeface="Gill Sans MT" pitchFamily="34" charset="0"/>
            </a:endParaRPr>
          </a:p>
          <a:p>
            <a:pPr marL="82550" indent="0">
              <a:buNone/>
            </a:pPr>
            <a:r>
              <a:rPr lang="en-US" dirty="0" err="1" smtClean="0">
                <a:latin typeface="Gill Sans MT" pitchFamily="34" charset="0"/>
              </a:rPr>
              <a:t>Criminogenic</a:t>
            </a:r>
            <a:r>
              <a:rPr lang="en-US" dirty="0" smtClean="0">
                <a:latin typeface="Gill Sans MT" pitchFamily="34" charset="0"/>
              </a:rPr>
              <a:t> Factors/Needs: </a:t>
            </a:r>
          </a:p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North County General Supervision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r>
              <a:rPr lang="en-US" sz="2400" dirty="0" smtClean="0">
                <a:latin typeface="Gill Sans MT" pitchFamily="34" charset="0"/>
              </a:rPr>
              <a:t>Top Three (3):</a:t>
            </a:r>
          </a:p>
          <a:p>
            <a:pPr marL="82550" indent="0">
              <a:buNone/>
            </a:pPr>
            <a:endParaRPr lang="en-US" sz="2400" dirty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Drug Abuse: 54%</a:t>
            </a:r>
          </a:p>
          <a:p>
            <a:pPr marL="448310" lvl="1" indent="0">
              <a:buNone/>
            </a:pPr>
            <a:endParaRPr lang="en-US" sz="2200" dirty="0" smtClean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Emotional Factors: 79%</a:t>
            </a:r>
          </a:p>
          <a:p>
            <a:pPr marL="448310" lvl="1" indent="0">
              <a:buNone/>
            </a:pPr>
            <a:endParaRPr lang="en-US" sz="2200" dirty="0" smtClean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Family History: 73%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3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457200"/>
            <a:ext cx="7499350" cy="6858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48650" cy="4419600"/>
          </a:xfrm>
        </p:spPr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Criminogenic Factors/Needs: </a:t>
            </a:r>
          </a:p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South County General Supervision</a:t>
            </a:r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r>
              <a:rPr lang="en-US" sz="2400" dirty="0" smtClean="0">
                <a:latin typeface="Gill Sans MT" pitchFamily="34" charset="0"/>
              </a:rPr>
              <a:t>Top Three (3):</a:t>
            </a:r>
          </a:p>
          <a:p>
            <a:pPr marL="82550" indent="0">
              <a:buNone/>
            </a:pPr>
            <a:endParaRPr lang="en-US" sz="2400" dirty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Criminal Orientation: 48%</a:t>
            </a:r>
          </a:p>
          <a:p>
            <a:pPr marL="448310" lvl="1" indent="0">
              <a:buNone/>
            </a:pPr>
            <a:endParaRPr lang="en-US" sz="2200" dirty="0" smtClean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Drug Abuse: 61%</a:t>
            </a:r>
          </a:p>
          <a:p>
            <a:pPr marL="448310" lvl="1" indent="0">
              <a:buNone/>
            </a:pPr>
            <a:endParaRPr lang="en-US" sz="2200" dirty="0" smtClean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q"/>
            </a:pPr>
            <a:r>
              <a:rPr lang="en-US" sz="2200" dirty="0" smtClean="0">
                <a:latin typeface="Gill Sans MT" pitchFamily="34" charset="0"/>
              </a:rPr>
              <a:t>Emotional Factors: 74%</a:t>
            </a:r>
            <a:endParaRPr lang="en-US" sz="2200" dirty="0">
              <a:latin typeface="Gill Sans MT" pitchFamily="34" charset="0"/>
            </a:endParaRPr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46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NCCD Fire Study Update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The Department participated in a research project with NCCD</a:t>
            </a:r>
          </a:p>
          <a:p>
            <a:r>
              <a:rPr lang="en-US" sz="2400" dirty="0" smtClean="0">
                <a:latin typeface="Gill Sans MT" pitchFamily="34" charset="0"/>
              </a:rPr>
              <a:t>The Draft Report was sent to the Study Advisory Team in December 2012</a:t>
            </a:r>
          </a:p>
          <a:p>
            <a:r>
              <a:rPr lang="en-US" sz="2400" dirty="0" smtClean="0">
                <a:latin typeface="Gill Sans MT" pitchFamily="34" charset="0"/>
              </a:rPr>
              <a:t>The final report is in the editing stage and will be posted to the Probation Department’s Website once received</a:t>
            </a:r>
          </a:p>
          <a:p>
            <a:r>
              <a:rPr lang="en-US" sz="2400" dirty="0" smtClean="0">
                <a:latin typeface="Gill Sans MT" pitchFamily="34" charset="0"/>
              </a:rPr>
              <a:t>The findings of the study concluded that the JAIS Assessment Tool appropriately addressed the following:</a:t>
            </a:r>
          </a:p>
          <a:p>
            <a:pPr lvl="1"/>
            <a:r>
              <a:rPr lang="en-US" sz="2000" dirty="0" smtClean="0">
                <a:latin typeface="Gill Sans MT" pitchFamily="34" charset="0"/>
              </a:rPr>
              <a:t>Risk to reoffend</a:t>
            </a:r>
          </a:p>
          <a:p>
            <a:pPr lvl="1"/>
            <a:r>
              <a:rPr lang="en-US" sz="2000" dirty="0" err="1" smtClean="0">
                <a:latin typeface="Gill Sans MT" pitchFamily="34" charset="0"/>
              </a:rPr>
              <a:t>Criminogenic</a:t>
            </a:r>
            <a:r>
              <a:rPr lang="en-US" sz="2000" dirty="0">
                <a:latin typeface="Gill Sans MT" pitchFamily="34" charset="0"/>
              </a:rPr>
              <a:t> </a:t>
            </a:r>
            <a:r>
              <a:rPr lang="en-US" sz="2000" dirty="0" smtClean="0">
                <a:latin typeface="Gill Sans MT" pitchFamily="34" charset="0"/>
              </a:rPr>
              <a:t>and Treatment needs</a:t>
            </a:r>
          </a:p>
          <a:p>
            <a:pPr lvl="1"/>
            <a:endParaRPr lang="en-US" sz="2200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7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Gill Sans MT" pitchFamily="34" charset="0"/>
              </a:rPr>
              <a:t>Collaborative Partnerships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George Mason University (Faye Taxman)</a:t>
            </a:r>
          </a:p>
          <a:p>
            <a:pPr lvl="1"/>
            <a:r>
              <a:rPr lang="en-US" sz="2000" dirty="0">
                <a:latin typeface="Gill Sans MT" pitchFamily="34" charset="0"/>
              </a:rPr>
              <a:t>Reviewed programs in the division</a:t>
            </a:r>
          </a:p>
          <a:p>
            <a:pPr lvl="1"/>
            <a:r>
              <a:rPr lang="en-US" sz="2000" dirty="0">
                <a:latin typeface="Gill Sans MT" pitchFamily="34" charset="0"/>
              </a:rPr>
              <a:t>Made recommendations regarding case planning</a:t>
            </a:r>
          </a:p>
          <a:p>
            <a:pPr lvl="1"/>
            <a:r>
              <a:rPr lang="en-US" sz="2000" dirty="0">
                <a:latin typeface="Gill Sans MT" pitchFamily="34" charset="0"/>
              </a:rPr>
              <a:t>Providing technical assistance to explore the option of opening up a local program (Challenge Pod at JDF</a:t>
            </a:r>
            <a:r>
              <a:rPr lang="en-US" sz="2000" dirty="0" smtClean="0">
                <a:latin typeface="Gill Sans MT" pitchFamily="34" charset="0"/>
              </a:rPr>
              <a:t>)</a:t>
            </a:r>
            <a:endParaRPr lang="en-US" sz="2400" dirty="0" smtClean="0">
              <a:latin typeface="Gill Sans MT" pitchFamily="34" charset="0"/>
            </a:endParaRPr>
          </a:p>
          <a:p>
            <a:r>
              <a:rPr lang="en-US" sz="2400" dirty="0" smtClean="0">
                <a:latin typeface="Gill Sans MT" pitchFamily="34" charset="0"/>
              </a:rPr>
              <a:t>Positive Youth Justice Initiative (PYJI)</a:t>
            </a:r>
          </a:p>
          <a:p>
            <a:pPr lvl="1"/>
            <a:r>
              <a:rPr lang="en-US" sz="2000" dirty="0" smtClean="0">
                <a:latin typeface="Gill Sans MT" pitchFamily="34" charset="0"/>
              </a:rPr>
              <a:t>Collaboration with the Vallejo Unified School District</a:t>
            </a:r>
          </a:p>
          <a:p>
            <a:pPr lvl="1"/>
            <a:r>
              <a:rPr lang="en-US" sz="2000" dirty="0" smtClean="0">
                <a:latin typeface="Gill Sans MT" pitchFamily="34" charset="0"/>
              </a:rPr>
              <a:t>Program is designed to provide additional support/services to youth who have had contact with the child welfare and probation system</a:t>
            </a:r>
          </a:p>
          <a:p>
            <a:pPr lvl="1"/>
            <a:r>
              <a:rPr lang="en-US" sz="2000" dirty="0" smtClean="0">
                <a:latin typeface="Gill Sans MT" pitchFamily="34" charset="0"/>
              </a:rPr>
              <a:t>Goal is to improve overall health and well-being of the participants</a:t>
            </a:r>
          </a:p>
          <a:p>
            <a:pPr marL="393192" lvl="1" indent="0">
              <a:buNone/>
            </a:pPr>
            <a:endParaRPr lang="en-US" sz="2200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6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Juvenile Division Programs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ClrTx/>
            </a:pPr>
            <a:r>
              <a:rPr lang="en-US" dirty="0" smtClean="0">
                <a:latin typeface="Gill Sans MT" pitchFamily="34" charset="0"/>
              </a:rPr>
              <a:t>Prevention/Early Intervention/Sanctions</a:t>
            </a:r>
          </a:p>
          <a:p>
            <a:pPr>
              <a:buClrTx/>
            </a:pPr>
            <a:r>
              <a:rPr lang="en-US" dirty="0" smtClean="0">
                <a:latin typeface="Gill Sans MT" pitchFamily="34" charset="0"/>
              </a:rPr>
              <a:t>Court/Investigations</a:t>
            </a:r>
          </a:p>
          <a:p>
            <a:pPr>
              <a:buClrTx/>
            </a:pPr>
            <a:r>
              <a:rPr lang="en-US" dirty="0" smtClean="0">
                <a:latin typeface="Gill Sans MT" pitchFamily="34" charset="0"/>
              </a:rPr>
              <a:t>Supervision</a:t>
            </a:r>
          </a:p>
          <a:p>
            <a:pPr>
              <a:buClrTx/>
            </a:pPr>
            <a:r>
              <a:rPr lang="en-US" dirty="0" smtClean="0">
                <a:latin typeface="Gill Sans MT" pitchFamily="34" charset="0"/>
              </a:rPr>
              <a:t>Specialty Programs</a:t>
            </a:r>
          </a:p>
          <a:p>
            <a:pPr>
              <a:buClrTx/>
            </a:pPr>
            <a:r>
              <a:rPr lang="en-US" dirty="0" smtClean="0">
                <a:latin typeface="Gill Sans MT" pitchFamily="34" charset="0"/>
              </a:rPr>
              <a:t>Placement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4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Gill Sans MT" pitchFamily="34" charset="0"/>
              </a:rPr>
              <a:t>Juvenile Statistics</a:t>
            </a:r>
            <a:endParaRPr lang="en-US" sz="36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ill Sans MT" pitchFamily="34" charset="0"/>
              </a:rPr>
              <a:t>Statewide Data on Juvenile Crime</a:t>
            </a:r>
          </a:p>
          <a:p>
            <a:r>
              <a:rPr lang="en-US" dirty="0" smtClean="0">
                <a:latin typeface="Gill Sans MT" pitchFamily="34" charset="0"/>
              </a:rPr>
              <a:t>Solano County Data</a:t>
            </a:r>
          </a:p>
          <a:p>
            <a:r>
              <a:rPr lang="en-US" dirty="0" smtClean="0">
                <a:latin typeface="Gill Sans MT" pitchFamily="34" charset="0"/>
              </a:rPr>
              <a:t>Juvenile Detention Facility Profile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Age- 16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Gender- male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Length of stay- average 16 days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Type of offenses- assault, burglary/theft, drug related</a:t>
            </a:r>
          </a:p>
          <a:p>
            <a:pPr lvl="1"/>
            <a:r>
              <a:rPr lang="en-US" dirty="0" smtClean="0">
                <a:latin typeface="Gill Sans MT" pitchFamily="34" charset="0"/>
              </a:rPr>
              <a:t>Average daily population - 88</a:t>
            </a:r>
            <a:r>
              <a:rPr lang="en-US" dirty="0" smtClean="0">
                <a:solidFill>
                  <a:srgbClr val="FF0000"/>
                </a:solidFill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(Includes New Foundations) (July 1, 2012- February 28, 2013)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2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Gill Sans MT" pitchFamily="34" charset="0"/>
              </a:rPr>
              <a:t>Juvenile Justice Crime </a:t>
            </a:r>
            <a:r>
              <a:rPr lang="en-US" sz="3200" dirty="0" smtClean="0">
                <a:latin typeface="Gill Sans MT" pitchFamily="34" charset="0"/>
              </a:rPr>
              <a:t>Prevention </a:t>
            </a:r>
            <a:r>
              <a:rPr lang="en-US" sz="3200" dirty="0">
                <a:latin typeface="Gill Sans MT" pitchFamily="34" charset="0"/>
              </a:rPr>
              <a:t>Act (JJCPA)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876800"/>
          </a:xfrm>
        </p:spPr>
        <p:txBody>
          <a:bodyPr/>
          <a:lstStyle/>
          <a:p>
            <a:pPr lvl="1" eaLnBrk="1" hangingPunct="1">
              <a:buClrTx/>
              <a:buFont typeface="Wingdings" pitchFamily="2" charset="2"/>
              <a:buChar char="Ø"/>
            </a:pPr>
            <a:endParaRPr lang="en-US" sz="2400" b="1" dirty="0" smtClean="0">
              <a:solidFill>
                <a:prstClr val="black"/>
              </a:solidFill>
              <a:latin typeface="Gill Sans MT" pitchFamily="34" charset="0"/>
            </a:endParaRP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Gill Sans MT" pitchFamily="34" charset="0"/>
              </a:rPr>
              <a:t>Fairfield Day Reporting Center</a:t>
            </a:r>
            <a:endParaRPr lang="en-US" sz="2400" dirty="0">
              <a:solidFill>
                <a:prstClr val="black"/>
              </a:solidFill>
              <a:latin typeface="Gill Sans MT" pitchFamily="34" charset="0"/>
            </a:endParaRPr>
          </a:p>
          <a:p>
            <a:pPr lvl="1" eaLnBrk="1" hangingPunct="1">
              <a:buClr>
                <a:srgbClr val="FEB80A"/>
              </a:buClr>
              <a:buNone/>
            </a:pP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		</a:t>
            </a:r>
            <a:r>
              <a:rPr lang="en-US" dirty="0" smtClean="0">
                <a:solidFill>
                  <a:prstClr val="black"/>
                </a:solidFill>
                <a:latin typeface="Gill Sans MT" pitchFamily="34" charset="0"/>
              </a:rPr>
              <a:t>July 1, 2012- February 28, 2013</a:t>
            </a:r>
            <a:endParaRPr lang="en-US" sz="2400" dirty="0" smtClean="0">
              <a:solidFill>
                <a:prstClr val="black"/>
              </a:solidFill>
              <a:latin typeface="Gill Sans MT" pitchFamily="34" charset="0"/>
            </a:endParaRPr>
          </a:p>
          <a:p>
            <a:pPr lvl="1">
              <a:buClr>
                <a:srgbClr val="FEB80A"/>
              </a:buClr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32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minors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served</a:t>
            </a:r>
          </a:p>
          <a:p>
            <a:pPr lvl="1">
              <a:buClr>
                <a:srgbClr val="FEB80A"/>
              </a:buClr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8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minors graduated </a:t>
            </a:r>
            <a:endParaRPr lang="en-US" sz="2000" dirty="0" smtClean="0">
              <a:solidFill>
                <a:prstClr val="black"/>
              </a:solidFill>
              <a:latin typeface="Gill Sans MT" pitchFamily="34" charset="0"/>
            </a:endParaRPr>
          </a:p>
          <a:p>
            <a:pPr lvl="1">
              <a:buClr>
                <a:srgbClr val="FEB80A"/>
              </a:buClr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4 minors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successfully completed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Aftercare 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lvl="1">
              <a:buClr>
                <a:srgbClr val="FEB80A"/>
              </a:buClr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14 minors terminated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from the program</a:t>
            </a:r>
          </a:p>
          <a:p>
            <a:pPr lvl="5">
              <a:buClrTx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6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minors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placed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at New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Foundations</a:t>
            </a:r>
          </a:p>
          <a:p>
            <a:pPr lvl="5">
              <a:buClrTx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2 minors placed at Changing Paths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lvl="5">
              <a:buClrTx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3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 minors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placed at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Rites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of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Passage (2 NV; 1 CA)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lvl="5">
              <a:buClrTx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1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 minor placed in group home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lvl="5">
              <a:buClrTx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2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 minors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unsuccessfully terminated from Probation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Gill Sans MT" pitchFamily="34" charset="0"/>
              </a:rPr>
              <a:t>Juvenile Justice Crime </a:t>
            </a:r>
            <a:r>
              <a:rPr lang="en-US" sz="3200" dirty="0" smtClean="0">
                <a:latin typeface="Gill Sans MT" pitchFamily="34" charset="0"/>
              </a:rPr>
              <a:t>Prevention </a:t>
            </a:r>
            <a:r>
              <a:rPr lang="en-US" sz="3200" dirty="0">
                <a:latin typeface="Gill Sans MT" pitchFamily="34" charset="0"/>
              </a:rPr>
              <a:t>Act (JJCPA)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72450" cy="4800600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Clr>
                <a:srgbClr val="3891A7"/>
              </a:buClr>
              <a:buFont typeface="Wingdings" pitchFamily="2" charset="2"/>
              <a:buChar char="Ø"/>
            </a:pPr>
            <a:endParaRPr lang="en-US" sz="2000" b="1" dirty="0" smtClean="0">
              <a:solidFill>
                <a:prstClr val="black"/>
              </a:solidFill>
              <a:latin typeface="Times New Roman" pitchFamily="18" charset="0"/>
            </a:endParaRPr>
          </a:p>
          <a:p>
            <a:pPr lvl="1" eaLnBrk="1" hangingPunct="1">
              <a:buClrTx/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Vallejo </a:t>
            </a:r>
            <a:r>
              <a:rPr lang="en-US" sz="2400" dirty="0" smtClean="0">
                <a:solidFill>
                  <a:prstClr val="black"/>
                </a:solidFill>
                <a:latin typeface="Gill Sans MT" pitchFamily="34" charset="0"/>
              </a:rPr>
              <a:t>Day Reporting Center</a:t>
            </a:r>
          </a:p>
          <a:p>
            <a:pPr marL="393192" lvl="1" indent="0" eaLnBrk="1" hangingPunct="1">
              <a:buClrTx/>
              <a:buNone/>
            </a:pP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	</a:t>
            </a:r>
            <a:r>
              <a:rPr lang="en-US" sz="2400" dirty="0" smtClean="0">
                <a:solidFill>
                  <a:prstClr val="black"/>
                </a:solidFill>
                <a:latin typeface="Gill Sans MT" pitchFamily="34" charset="0"/>
              </a:rPr>
              <a:t>July 1, 2012 to February 28, 2013</a:t>
            </a:r>
          </a:p>
          <a:p>
            <a:pPr lvl="1" eaLnBrk="1" hangingPunct="1">
              <a:buClrTx/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34	 minors served</a:t>
            </a:r>
          </a:p>
          <a:p>
            <a:pPr lvl="1" eaLnBrk="1" hangingPunct="1">
              <a:buClrTx/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  4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minors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graduated from DRC</a:t>
            </a:r>
          </a:p>
          <a:p>
            <a:pPr lvl="1" eaLnBrk="1" hangingPunct="1">
              <a:buClrTx/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  7 minors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successfully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completed Aftercare</a:t>
            </a:r>
          </a:p>
          <a:p>
            <a:pPr lvl="1" eaLnBrk="1" hangingPunct="1">
              <a:buClrTx/>
              <a:buFont typeface="Courier New" pitchFamily="49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 2 minors moved out of the area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lvl="1" eaLnBrk="1" hangingPunct="1">
              <a:buClrTx/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11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minors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terminated unsuccessfully rom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program </a:t>
            </a:r>
          </a:p>
          <a:p>
            <a:pPr lvl="3" eaLnBrk="1" hangingPunct="1">
              <a:buClrTx/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Gill Sans MT" pitchFamily="34" charset="0"/>
              </a:rPr>
              <a:t> 5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minors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placed at New Foundations</a:t>
            </a:r>
          </a:p>
          <a:p>
            <a:pPr lvl="3" eaLnBrk="1" hangingPunct="1">
              <a:buClrTx/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1 minor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placed </a:t>
            </a:r>
            <a:r>
              <a:rPr lang="en-US" dirty="0" smtClean="0">
                <a:solidFill>
                  <a:prstClr val="black"/>
                </a:solidFill>
                <a:latin typeface="Gill Sans MT" pitchFamily="34" charset="0"/>
              </a:rPr>
              <a:t>at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Rites </a:t>
            </a: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Of </a:t>
            </a: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Passage (CA)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lvl="3" eaLnBrk="1" hangingPunct="1">
              <a:buClrTx/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ill Sans MT" pitchFamily="34" charset="0"/>
              </a:rPr>
              <a:t>1 minor placed in a group home</a:t>
            </a:r>
          </a:p>
          <a:p>
            <a:pPr lvl="3" eaLnBrk="1" hangingPunct="1">
              <a:buClrTx/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ill Sans MT" pitchFamily="34" charset="0"/>
              </a:rPr>
              <a:t>1 minor assigned to Family Preservation</a:t>
            </a:r>
          </a:p>
          <a:p>
            <a:pPr lvl="3" eaLnBrk="1" hangingPunct="1">
              <a:buClrTx/>
              <a:buFontTx/>
              <a:buChar char="•"/>
            </a:pPr>
            <a:r>
              <a:rPr lang="en-US" sz="2000" dirty="0">
                <a:solidFill>
                  <a:prstClr val="black"/>
                </a:solidFill>
                <a:latin typeface="Gill Sans MT" pitchFamily="34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Gill Sans MT" pitchFamily="34" charset="0"/>
              </a:rPr>
              <a:t>3 minors in bench warrant status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marL="978408" lvl="3" indent="0" eaLnBrk="1" hangingPunct="1">
              <a:buClrTx/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endParaRPr lang="en-US" dirty="0" smtClean="0"/>
          </a:p>
          <a:p>
            <a:pPr marL="825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8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Juvenile Justice Crime Prevention Act (JJCPA)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7467600" cy="48768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Day Reporting Center Program Highlights</a:t>
            </a:r>
          </a:p>
          <a:p>
            <a:pPr lvl="1">
              <a:buClrTx/>
            </a:pPr>
            <a:r>
              <a:rPr lang="en-US" dirty="0" smtClean="0">
                <a:latin typeface="Gill Sans MT" pitchFamily="34" charset="0"/>
              </a:rPr>
              <a:t>Activities</a:t>
            </a:r>
          </a:p>
          <a:p>
            <a:pPr lvl="1">
              <a:buClrTx/>
            </a:pPr>
            <a:r>
              <a:rPr lang="en-US" dirty="0" smtClean="0">
                <a:latin typeface="Gill Sans MT" pitchFamily="34" charset="0"/>
              </a:rPr>
              <a:t>Mentoring</a:t>
            </a:r>
          </a:p>
          <a:p>
            <a:pPr lvl="1">
              <a:buClrTx/>
            </a:pPr>
            <a:r>
              <a:rPr lang="en-US" dirty="0" smtClean="0">
                <a:latin typeface="Gill Sans MT" pitchFamily="34" charset="0"/>
              </a:rPr>
              <a:t>Community Service Work</a:t>
            </a:r>
          </a:p>
          <a:p>
            <a:pPr lvl="1">
              <a:buClrTx/>
            </a:pPr>
            <a:r>
              <a:rPr lang="en-US" dirty="0" smtClean="0">
                <a:latin typeface="Gill Sans MT" pitchFamily="34" charset="0"/>
              </a:rPr>
              <a:t>Field Trips</a:t>
            </a:r>
          </a:p>
          <a:p>
            <a:pPr lvl="1">
              <a:buClrTx/>
            </a:pPr>
            <a:r>
              <a:rPr lang="en-US" dirty="0" smtClean="0">
                <a:latin typeface="Gill Sans MT" pitchFamily="34" charset="0"/>
              </a:rPr>
              <a:t>Guest Speakers</a:t>
            </a:r>
          </a:p>
          <a:p>
            <a:pPr lvl="1">
              <a:buClrTx/>
            </a:pPr>
            <a:r>
              <a:rPr lang="en-US" dirty="0" smtClean="0">
                <a:latin typeface="Gill Sans MT" pitchFamily="34" charset="0"/>
              </a:rPr>
              <a:t>Seneca Center Services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4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391400" cy="8382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sz="3200" dirty="0" smtClean="0">
                <a:latin typeface="Gill Sans MT" pitchFamily="34" charset="0"/>
              </a:rPr>
              <a:t> Juvenile Accountability Block Grant (JABG)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77200" cy="4648200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buNone/>
            </a:pPr>
            <a:endParaRPr lang="en-US" sz="2400" b="1" dirty="0" smtClean="0">
              <a:latin typeface="Gill Sans MT" pitchFamily="34" charset="0"/>
            </a:endParaRPr>
          </a:p>
          <a:p>
            <a:pPr eaLnBrk="1" hangingPunct="1">
              <a:buClrTx/>
            </a:pPr>
            <a:r>
              <a:rPr lang="en-US" sz="9600" dirty="0" smtClean="0">
                <a:latin typeface="Gill Sans MT" pitchFamily="34" charset="0"/>
              </a:rPr>
              <a:t>Electronic Monitoring Program (EMP)</a:t>
            </a:r>
          </a:p>
          <a:p>
            <a:pPr marL="82550" indent="0" eaLnBrk="1" hangingPunct="1">
              <a:buNone/>
            </a:pPr>
            <a:r>
              <a:rPr lang="en-US" sz="9600" dirty="0">
                <a:latin typeface="Gill Sans MT" pitchFamily="34" charset="0"/>
              </a:rPr>
              <a:t> </a:t>
            </a:r>
            <a:r>
              <a:rPr lang="en-US" sz="9600" dirty="0" smtClean="0">
                <a:latin typeface="Gill Sans MT" pitchFamily="34" charset="0"/>
              </a:rPr>
              <a:t>   </a:t>
            </a:r>
            <a:r>
              <a:rPr lang="en-US" sz="9600" dirty="0">
                <a:latin typeface="Gill Sans MT" pitchFamily="34" charset="0"/>
              </a:rPr>
              <a:t> </a:t>
            </a:r>
            <a:r>
              <a:rPr lang="en-US" sz="9600" dirty="0" smtClean="0">
                <a:latin typeface="Gill Sans MT" pitchFamily="34" charset="0"/>
              </a:rPr>
              <a:t>    July 1, 2012 to February 28, 2013</a:t>
            </a:r>
          </a:p>
          <a:p>
            <a:pPr marL="82550" indent="0" eaLnBrk="1" hangingPunct="1">
              <a:buNone/>
            </a:pPr>
            <a:endParaRPr lang="en-US" sz="7400" b="1" dirty="0" smtClean="0">
              <a:latin typeface="Gill Sans MT" pitchFamily="34" charset="0"/>
            </a:endParaRPr>
          </a:p>
          <a:p>
            <a:pPr lvl="1">
              <a:buClrTx/>
            </a:pPr>
            <a:r>
              <a:rPr lang="en-US" sz="9600" dirty="0" smtClean="0">
                <a:latin typeface="Gill Sans MT" pitchFamily="34" charset="0"/>
              </a:rPr>
              <a:t>88 </a:t>
            </a:r>
            <a:r>
              <a:rPr lang="en-US" sz="9600" dirty="0">
                <a:latin typeface="Gill Sans MT" pitchFamily="34" charset="0"/>
              </a:rPr>
              <a:t>minors </a:t>
            </a:r>
            <a:r>
              <a:rPr lang="en-US" sz="9600" dirty="0" smtClean="0">
                <a:latin typeface="Gill Sans MT" pitchFamily="34" charset="0"/>
              </a:rPr>
              <a:t>served </a:t>
            </a:r>
            <a:endParaRPr lang="en-US" sz="9600" dirty="0">
              <a:latin typeface="Gill Sans MT" pitchFamily="34" charset="0"/>
            </a:endParaRPr>
          </a:p>
          <a:p>
            <a:pPr lvl="2">
              <a:buClrTx/>
            </a:pPr>
            <a:r>
              <a:rPr lang="en-US" sz="9600" dirty="0" smtClean="0">
                <a:latin typeface="Gill Sans MT" pitchFamily="34" charset="0"/>
              </a:rPr>
              <a:t>56 successfully completed</a:t>
            </a:r>
            <a:r>
              <a:rPr lang="en-US" sz="9600" dirty="0">
                <a:latin typeface="Gill Sans MT" pitchFamily="34" charset="0"/>
              </a:rPr>
              <a:t>                  </a:t>
            </a:r>
          </a:p>
          <a:p>
            <a:pPr lvl="2">
              <a:buClrTx/>
            </a:pPr>
            <a:r>
              <a:rPr lang="en-US" sz="9600" dirty="0" smtClean="0">
                <a:latin typeface="Gill Sans MT" pitchFamily="34" charset="0"/>
              </a:rPr>
              <a:t>20 unsuccessfully terminated</a:t>
            </a:r>
            <a:endParaRPr lang="en-US" sz="9600" dirty="0">
              <a:latin typeface="Gill Sans MT" pitchFamily="34" charset="0"/>
            </a:endParaRPr>
          </a:p>
          <a:p>
            <a:pPr lvl="2">
              <a:buClrTx/>
            </a:pPr>
            <a:r>
              <a:rPr lang="en-US" sz="9600" dirty="0" smtClean="0">
                <a:latin typeface="Gill Sans MT" pitchFamily="34" charset="0"/>
              </a:rPr>
              <a:t>12 minors currently </a:t>
            </a:r>
            <a:r>
              <a:rPr lang="en-US" sz="9600" dirty="0">
                <a:latin typeface="Gill Sans MT" pitchFamily="34" charset="0"/>
              </a:rPr>
              <a:t>on </a:t>
            </a:r>
            <a:r>
              <a:rPr lang="en-US" sz="9600" dirty="0" smtClean="0">
                <a:latin typeface="Gill Sans MT" pitchFamily="34" charset="0"/>
              </a:rPr>
              <a:t>EMP</a:t>
            </a:r>
          </a:p>
          <a:p>
            <a:pPr lvl="2">
              <a:buClrTx/>
            </a:pPr>
            <a:r>
              <a:rPr lang="en-US" sz="9600" dirty="0" smtClean="0">
                <a:latin typeface="Gill Sans MT" pitchFamily="34" charset="0"/>
              </a:rPr>
              <a:t>73% </a:t>
            </a:r>
            <a:r>
              <a:rPr lang="en-US" sz="9600" dirty="0">
                <a:latin typeface="Gill Sans MT" pitchFamily="34" charset="0"/>
              </a:rPr>
              <a:t>success </a:t>
            </a:r>
            <a:r>
              <a:rPr lang="en-US" sz="9600" dirty="0" smtClean="0">
                <a:latin typeface="Gill Sans MT" pitchFamily="34" charset="0"/>
              </a:rPr>
              <a:t>rate*</a:t>
            </a:r>
          </a:p>
          <a:p>
            <a:pPr marL="667512" lvl="2" indent="0">
              <a:buClrTx/>
              <a:buNone/>
            </a:pPr>
            <a:endParaRPr lang="en-US" sz="5100" dirty="0">
              <a:latin typeface="Gill Sans MT" pitchFamily="34" charset="0"/>
            </a:endParaRPr>
          </a:p>
          <a:p>
            <a:pPr marL="667512" lvl="2" indent="0">
              <a:buClrTx/>
              <a:buNone/>
            </a:pPr>
            <a:endParaRPr lang="en-US" sz="5100" dirty="0" smtClean="0">
              <a:latin typeface="Gill Sans MT" pitchFamily="34" charset="0"/>
            </a:endParaRPr>
          </a:p>
          <a:p>
            <a:pPr marL="667512" lvl="2" indent="0">
              <a:buClrTx/>
              <a:buNone/>
            </a:pPr>
            <a:r>
              <a:rPr lang="en-US" sz="8000" dirty="0" smtClean="0">
                <a:latin typeface="Gill Sans MT" pitchFamily="34" charset="0"/>
              </a:rPr>
              <a:t>*Based upon the 76 minors who either completed the program     	successfully or who were terminated from the program </a:t>
            </a:r>
            <a:endParaRPr lang="en-US" sz="8000" dirty="0"/>
          </a:p>
          <a:p>
            <a:pPr marL="82550" indent="0" eaLnBrk="1" hangingPunct="1">
              <a:buNone/>
            </a:pPr>
            <a:endParaRPr lang="en-US" sz="80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Arial Black" pitchFamily="34" charset="0"/>
              </a:rPr>
              <a:t>	</a:t>
            </a:r>
            <a:endParaRPr lang="en-US" sz="2800" b="1" dirty="0" smtClean="0">
              <a:latin typeface="Arial Black" pitchFamily="34" charset="0"/>
            </a:endParaRPr>
          </a:p>
          <a:p>
            <a:pPr eaLnBrk="1" hangingPunct="1">
              <a:buFontTx/>
              <a:buNone/>
            </a:pPr>
            <a:endParaRPr lang="en-US" sz="2800" b="1" dirty="0" smtClean="0">
              <a:latin typeface="Arial Black" pitchFamily="34" charset="0"/>
            </a:endParaRPr>
          </a:p>
          <a:p>
            <a:pPr marL="742950" lvl="1" indent="-285750" eaLnBrk="1" hangingPunct="1">
              <a:buFont typeface="Wingdings" pitchFamily="2" charset="2"/>
              <a:buChar char="Ø"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	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480D3-F493-4A19-A37D-25CF916D9BF0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229600" cy="8199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Juvenile Accountability Block Grant (JABG)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1143000" y="1447800"/>
            <a:ext cx="6781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Gill Sans MT" pitchFamily="34" charset="0"/>
              </a:rPr>
              <a:t>Weekend Academy </a:t>
            </a:r>
          </a:p>
          <a:p>
            <a:pPr marL="457200" lvl="1" indent="0">
              <a:lnSpc>
                <a:spcPct val="80000"/>
              </a:lnSpc>
              <a:buClrTx/>
              <a:buNone/>
            </a:pPr>
            <a:r>
              <a:rPr lang="en-US" dirty="0" smtClean="0">
                <a:latin typeface="Gill Sans MT" pitchFamily="34" charset="0"/>
              </a:rPr>
              <a:t>July 1, 2012 to February 28, 2013</a:t>
            </a:r>
          </a:p>
          <a:p>
            <a:pPr marL="457200" lvl="1" indent="0">
              <a:lnSpc>
                <a:spcPct val="80000"/>
              </a:lnSpc>
              <a:buClrTx/>
              <a:buNone/>
            </a:pPr>
            <a:endParaRPr lang="en-US" b="1" dirty="0" smtClean="0">
              <a:latin typeface="Gill Sans MT" pitchFamily="34" charset="0"/>
            </a:endParaRPr>
          </a:p>
          <a:p>
            <a:pPr marL="742950" lvl="1" indent="-285750">
              <a:lnSpc>
                <a:spcPct val="80000"/>
              </a:lnSpc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109  minors participated           </a:t>
            </a:r>
          </a:p>
          <a:p>
            <a:pPr marL="742950" lvl="1" indent="-285750">
              <a:lnSpc>
                <a:spcPct val="80000"/>
              </a:lnSpc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  24  sessions</a:t>
            </a:r>
            <a:r>
              <a:rPr lang="en-US" sz="2400" dirty="0" smtClean="0">
                <a:latin typeface="+mj-lt"/>
              </a:rPr>
              <a:t>  </a:t>
            </a:r>
            <a:endParaRPr lang="en-US" sz="2400" dirty="0">
              <a:latin typeface="+mj-lt"/>
            </a:endParaRPr>
          </a:p>
          <a:p>
            <a:pPr marL="0" indent="0" eaLnBrk="1" hangingPunct="1">
              <a:lnSpc>
                <a:spcPct val="80000"/>
              </a:lnSpc>
              <a:buClrTx/>
              <a:buNone/>
            </a:pPr>
            <a:endParaRPr lang="en-US" b="1" dirty="0" smtClean="0">
              <a:latin typeface="Gill Sans MT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Gill Sans MT" pitchFamily="34" charset="0"/>
              </a:rPr>
              <a:t>Academy Sites</a:t>
            </a:r>
          </a:p>
          <a:p>
            <a:pPr marL="742950" lvl="1" indent="-285750">
              <a:lnSpc>
                <a:spcPct val="80000"/>
              </a:lnSpc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Rush Ranch, Lynch Canyon, Benicia State Park and the Juvenile Detention Facility</a:t>
            </a:r>
            <a:endParaRPr lang="en-US" b="1" dirty="0" smtClean="0">
              <a:latin typeface="Gill Sans MT" pitchFamily="34" charset="0"/>
            </a:endParaRPr>
          </a:p>
          <a:p>
            <a:pPr marL="742950" lvl="1" indent="-285750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</a:rPr>
              <a:t>   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6CCF-557C-46E2-B7DB-AB1FA283E062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Gill Sans MT" pitchFamily="34" charset="0"/>
              </a:rPr>
              <a:t>Youthful Offender Block Grant (YOBG)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77952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Seneca Center Services </a:t>
            </a:r>
          </a:p>
          <a:p>
            <a:pPr marL="0" indent="0">
              <a:buClrTx/>
              <a:buNone/>
            </a:pPr>
            <a:r>
              <a:rPr lang="en-US" dirty="0" smtClean="0">
                <a:latin typeface="Gill Sans MT" pitchFamily="34" charset="0"/>
              </a:rPr>
              <a:t>    July 1, 2012 to February 28, 2013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latin typeface="Gill Sans MT" pitchFamily="34" charset="0"/>
              </a:rPr>
              <a:t>43 youth/families served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latin typeface="Gill Sans MT" pitchFamily="34" charset="0"/>
              </a:rPr>
              <a:t>Probation Programs supported by Seneca Center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Family Preservation (13 referrals)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General Supervision/New Foundations (12 referrals)</a:t>
            </a:r>
          </a:p>
          <a:p>
            <a:pPr lvl="2"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Day Reporting Center Programs (18 referrals-Fairfield and Vallejo)</a:t>
            </a:r>
          </a:p>
          <a:p>
            <a:pPr lvl="2">
              <a:buFont typeface="Arial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Gill Sans MT" pitchFamily="34" charset="0"/>
              </a:rPr>
              <a:t>Youthful Offender Block Grant (YOBG)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Gill Sans MT" pitchFamily="34" charset="0"/>
              </a:rPr>
              <a:t>Seneca Services at JDF</a:t>
            </a:r>
          </a:p>
          <a:p>
            <a:pPr marL="0" indent="0">
              <a:buClrTx/>
              <a:buNone/>
            </a:pP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  December 1, 2012 to February 28, 2013</a:t>
            </a:r>
          </a:p>
          <a:p>
            <a:pPr marL="0" indent="0">
              <a:buClrTx/>
              <a:buNone/>
            </a:pPr>
            <a:endParaRPr lang="en-US" sz="2400" b="1" dirty="0" smtClean="0">
              <a:latin typeface="Gill Sans MT" pitchFamily="34" charset="0"/>
            </a:endParaRPr>
          </a:p>
          <a:p>
            <a:pPr>
              <a:buClrTx/>
              <a:buFont typeface="Arial" pitchFamily="34" charset="0"/>
              <a:buChar char="•"/>
            </a:pPr>
            <a:r>
              <a:rPr lang="en-US" sz="2400" dirty="0" smtClean="0">
                <a:latin typeface="Gill Sans MT" pitchFamily="34" charset="0"/>
              </a:rPr>
              <a:t>Seneca Center provides individual and group counseling sessions to minors detained in JDF</a:t>
            </a:r>
            <a:endParaRPr lang="en-US" dirty="0" smtClean="0">
              <a:latin typeface="Gill Sans MT" pitchFamily="34" charset="0"/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latin typeface="Gill Sans MT" pitchFamily="34" charset="0"/>
              </a:rPr>
              <a:t>28 referrals received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latin typeface="Gill Sans MT" pitchFamily="34" charset="0"/>
              </a:rPr>
              <a:t>15 individual sessions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>
                <a:latin typeface="Gill Sans MT" pitchFamily="34" charset="0"/>
              </a:rPr>
              <a:t>10  group sessions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83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Gill Sans MT" pitchFamily="34" charset="0"/>
              </a:rPr>
              <a:t>Youthful Offender Block Grant (YOBG)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8020050" cy="449580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Gill Sans MT" pitchFamily="34" charset="0"/>
              </a:rPr>
              <a:t>Mental Health Assessments- JDF</a:t>
            </a:r>
          </a:p>
          <a:p>
            <a:pPr marL="0" indent="0">
              <a:buClrTx/>
              <a:buNone/>
            </a:pP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  July 1, 2012 to February 28, 2013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One full-time and one part-time clinician assigned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1200 mental health assessments/screenings completed*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Other duties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Individual counseling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Coordination with County Mental Health or family medical provider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Group facilitation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sz="2000" dirty="0" smtClean="0">
                <a:latin typeface="Gill Sans MT" pitchFamily="34" charset="0"/>
              </a:rPr>
              <a:t>Monitor for depression or suicidal ideation </a:t>
            </a:r>
            <a:endParaRPr lang="en-US" sz="2000" dirty="0">
              <a:latin typeface="Gill Sans MT" pitchFamily="34" charset="0"/>
            </a:endParaRPr>
          </a:p>
          <a:p>
            <a:pPr marL="0" lvl="0" indent="0">
              <a:buClrTx/>
              <a:buNone/>
            </a:pPr>
            <a:endParaRPr lang="en-US" sz="2200" dirty="0" smtClean="0">
              <a:solidFill>
                <a:prstClr val="black"/>
              </a:solidFill>
              <a:latin typeface="Gill Sans MT" pitchFamily="34" charset="0"/>
            </a:endParaRPr>
          </a:p>
          <a:p>
            <a:pPr marL="0" lvl="0" indent="0">
              <a:buClrTx/>
              <a:buNone/>
            </a:pPr>
            <a:r>
              <a:rPr lang="en-US" sz="2000" dirty="0" smtClean="0">
                <a:solidFill>
                  <a:prstClr val="black"/>
                </a:solidFill>
                <a:latin typeface="Gill Sans MT" pitchFamily="34" charset="0"/>
              </a:rPr>
              <a:t>* Several youth were assessed/screened more than once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marL="403225" lvl="1" indent="0">
              <a:buNone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4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Cognitive Behavioral Groups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Crossroads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Groups– </a:t>
            </a:r>
            <a:r>
              <a:rPr lang="en-US" sz="2400" dirty="0">
                <a:solidFill>
                  <a:prstClr val="black"/>
                </a:solidFill>
                <a:latin typeface="Gill Sans MT"/>
              </a:rPr>
              <a:t>Field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Services</a:t>
            </a:r>
          </a:p>
          <a:p>
            <a:pPr marL="82550" lvl="0" indent="0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None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   July 1, 2012 to February 28, 2013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pPr marL="885825" lvl="2" indent="-2286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Misdemeanor </a:t>
            </a:r>
            <a:r>
              <a:rPr lang="en-US" sz="2400" dirty="0">
                <a:solidFill>
                  <a:prstClr val="black"/>
                </a:solidFill>
                <a:latin typeface="Gill Sans MT"/>
              </a:rPr>
              <a:t>Offender: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2 groups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pPr marL="1600200" lvl="3" indent="-228600" fontAlgn="base">
              <a:spcAft>
                <a:spcPct val="0"/>
              </a:spcAft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21minors graduated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pPr marL="885825" lvl="2" indent="-2286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Shoplifting: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1 group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pPr marL="1600200" lvl="3" indent="-228600" fontAlgn="base">
              <a:spcAft>
                <a:spcPct val="0"/>
              </a:spcAft>
              <a:buClr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12 minors graduated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Staffing </a:t>
            </a:r>
          </a:p>
          <a:p>
            <a:pPr marL="885825" lvl="2" indent="-2286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15 Probation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staff trained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pPr marL="885825" lvl="2" indent="-2286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  3 LCA/DRC staff </a:t>
            </a:r>
            <a:r>
              <a:rPr lang="en-US" sz="2400" dirty="0">
                <a:solidFill>
                  <a:prstClr val="black"/>
                </a:solidFill>
                <a:latin typeface="Gill Sans MT"/>
              </a:rPr>
              <a:t>t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rained 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Gill Sans MT" pitchFamily="34" charset="0"/>
              </a:rPr>
              <a:t>Cognitive </a:t>
            </a: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latin typeface="Gill Sans MT" pitchFamily="34" charset="0"/>
              </a:rPr>
              <a:t>Behavioral </a:t>
            </a:r>
            <a:r>
              <a:rPr lang="en-US" sz="3200" dirty="0">
                <a:solidFill>
                  <a:schemeClr val="accent3">
                    <a:lumMod val="75000"/>
                  </a:schemeClr>
                </a:solidFill>
                <a:latin typeface="Gill Sans MT" pitchFamily="34" charset="0"/>
              </a:rPr>
              <a:t>Groups</a:t>
            </a:r>
            <a:br>
              <a:rPr lang="en-US" sz="3200" dirty="0">
                <a:solidFill>
                  <a:schemeClr val="accent3">
                    <a:lumMod val="75000"/>
                  </a:schemeClr>
                </a:solidFill>
                <a:latin typeface="Gill Sans MT" pitchFamily="34" charset="0"/>
              </a:rPr>
            </a:br>
            <a:endParaRPr lang="en-US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7543800" cy="46482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Crossroads Groups- JDF/NF</a:t>
            </a:r>
          </a:p>
          <a:p>
            <a:pPr marL="0" indent="0">
              <a:buClrTx/>
              <a:buNone/>
            </a:pPr>
            <a:r>
              <a:rPr lang="en-US" dirty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   July 1, 2012 to February 28, 2013</a:t>
            </a:r>
          </a:p>
          <a:p>
            <a:pPr lvl="2">
              <a:buClrTx/>
            </a:pPr>
            <a:r>
              <a:rPr lang="en-US" sz="2400" dirty="0" smtClean="0">
                <a:latin typeface="Gill Sans MT" pitchFamily="34" charset="0"/>
              </a:rPr>
              <a:t>4  Anger Management groups</a:t>
            </a:r>
          </a:p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Gill Sans MT"/>
              </a:rPr>
              <a:t>Staffing</a:t>
            </a:r>
            <a:r>
              <a:rPr lang="en-US" b="1" dirty="0" smtClean="0">
                <a:solidFill>
                  <a:prstClr val="black"/>
                </a:solidFill>
                <a:latin typeface="Gill Sans MT"/>
              </a:rPr>
              <a:t> </a:t>
            </a:r>
            <a:endParaRPr lang="en-US" b="1" dirty="0">
              <a:solidFill>
                <a:prstClr val="black"/>
              </a:solidFill>
              <a:latin typeface="Gill Sans MT"/>
            </a:endParaRPr>
          </a:p>
          <a:p>
            <a:pPr marL="885825" lvl="2" indent="-2286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9 JDF staff trained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pPr marL="0" indent="0">
              <a:buNone/>
            </a:pPr>
            <a:endParaRPr lang="en-US" b="1" dirty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0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Juvenile Probation Profile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ill Sans MT" pitchFamily="34" charset="0"/>
              </a:rPr>
              <a:t>Assessment Tool Overview</a:t>
            </a:r>
          </a:p>
          <a:p>
            <a:pPr lvl="1">
              <a:buClrTx/>
            </a:pPr>
            <a:r>
              <a:rPr lang="en-US" dirty="0" smtClean="0">
                <a:latin typeface="Gill Sans MT" pitchFamily="34" charset="0"/>
              </a:rPr>
              <a:t>Juvenile Assessment and Intervention System (JAIS)</a:t>
            </a:r>
          </a:p>
          <a:p>
            <a:pPr lvl="2">
              <a:buClrTx/>
            </a:pPr>
            <a:r>
              <a:rPr lang="en-US" sz="2400" dirty="0" smtClean="0">
                <a:latin typeface="Gill Sans MT" pitchFamily="34" charset="0"/>
              </a:rPr>
              <a:t>Gender Based </a:t>
            </a:r>
          </a:p>
          <a:p>
            <a:pPr lvl="2">
              <a:buClrTx/>
            </a:pPr>
            <a:r>
              <a:rPr lang="en-US" sz="2400" dirty="0" smtClean="0">
                <a:latin typeface="Gill Sans MT" pitchFamily="34" charset="0"/>
              </a:rPr>
              <a:t>Web Based</a:t>
            </a:r>
          </a:p>
          <a:p>
            <a:pPr lvl="2">
              <a:buClrTx/>
            </a:pPr>
            <a:r>
              <a:rPr lang="en-US" sz="2400" dirty="0" smtClean="0">
                <a:latin typeface="Gill Sans MT" pitchFamily="34" charset="0"/>
              </a:rPr>
              <a:t>Comprised of four (4) supervision strategies</a:t>
            </a:r>
          </a:p>
          <a:p>
            <a:pPr lvl="2">
              <a:buClrTx/>
            </a:pPr>
            <a:r>
              <a:rPr lang="en-US" sz="2400" dirty="0" smtClean="0">
                <a:latin typeface="Gill Sans MT" pitchFamily="34" charset="0"/>
              </a:rPr>
              <a:t>Provides risk level and service needs</a:t>
            </a:r>
          </a:p>
          <a:p>
            <a:pPr lvl="2">
              <a:buClrTx/>
            </a:pPr>
            <a:r>
              <a:rPr lang="en-US" sz="2400" dirty="0" smtClean="0">
                <a:latin typeface="Gill Sans MT" pitchFamily="34" charset="0"/>
              </a:rPr>
              <a:t>Risk level indicates </a:t>
            </a:r>
            <a:r>
              <a:rPr lang="en-US" sz="2400" u="sng" dirty="0" smtClean="0">
                <a:latin typeface="Gill Sans MT" pitchFamily="34" charset="0"/>
              </a:rPr>
              <a:t>how much </a:t>
            </a:r>
            <a:r>
              <a:rPr lang="en-US" sz="2400" dirty="0" smtClean="0">
                <a:latin typeface="Gill Sans MT" pitchFamily="34" charset="0"/>
              </a:rPr>
              <a:t>supervision to provide</a:t>
            </a:r>
          </a:p>
          <a:p>
            <a:pPr lvl="2">
              <a:buClrTx/>
            </a:pPr>
            <a:r>
              <a:rPr lang="en-US" sz="2400" dirty="0" smtClean="0">
                <a:latin typeface="Gill Sans MT" pitchFamily="34" charset="0"/>
              </a:rPr>
              <a:t>Service needs indicate </a:t>
            </a:r>
            <a:r>
              <a:rPr lang="en-US" sz="2400" u="sng" dirty="0" smtClean="0">
                <a:latin typeface="Gill Sans MT" pitchFamily="34" charset="0"/>
              </a:rPr>
              <a:t>what type </a:t>
            </a:r>
            <a:r>
              <a:rPr lang="en-US" sz="2400" dirty="0" smtClean="0">
                <a:latin typeface="Gill Sans MT" pitchFamily="34" charset="0"/>
              </a:rPr>
              <a:t>of services to provide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82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xfrm>
            <a:off x="762000" y="304800"/>
            <a:ext cx="72390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200" dirty="0" smtClean="0">
                <a:effectLst/>
                <a:latin typeface="Gill Sans MT" pitchFamily="34" charset="0"/>
              </a:rPr>
              <a:t>Aggression Replacement Training (ART)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876800"/>
          </a:xfrm>
        </p:spPr>
        <p:txBody>
          <a:bodyPr>
            <a:normAutofit fontScale="92500" lnSpcReduction="20000"/>
          </a:bodyPr>
          <a:lstStyle/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ART Training </a:t>
            </a:r>
          </a:p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Program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Participants (JDF)</a:t>
            </a:r>
            <a:endParaRPr lang="en-US" dirty="0">
              <a:solidFill>
                <a:prstClr val="black"/>
              </a:solidFill>
              <a:latin typeface="Gill Sans MT"/>
            </a:endParaRPr>
          </a:p>
          <a:p>
            <a:pPr marL="742950" lvl="1" indent="-285750" fontAlgn="base">
              <a:spcBef>
                <a:spcPts val="55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dirty="0" smtClean="0">
                <a:solidFill>
                  <a:prstClr val="black"/>
                </a:solidFill>
                <a:latin typeface="Gill Sans MT"/>
              </a:rPr>
              <a:t>2 groups were facilitated for minors in Changing Paths</a:t>
            </a:r>
          </a:p>
          <a:p>
            <a:pPr marL="742950" lvl="1" indent="-285750" fontAlgn="base">
              <a:spcBef>
                <a:spcPts val="55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dirty="0" smtClean="0">
                <a:latin typeface="Gill Sans MT"/>
              </a:rPr>
              <a:t>4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 minors completed </a:t>
            </a:r>
            <a:r>
              <a:rPr lang="en-US" dirty="0">
                <a:solidFill>
                  <a:prstClr val="black"/>
                </a:solidFill>
                <a:latin typeface="Gill Sans MT"/>
              </a:rPr>
              <a:t>program</a:t>
            </a:r>
          </a:p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Program Participants (DRC)</a:t>
            </a:r>
          </a:p>
          <a:p>
            <a:pPr marL="742950" lvl="1" indent="-285750" fontAlgn="base">
              <a:spcBef>
                <a:spcPts val="55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7 minors participated at FF DRC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(May-August </a:t>
            </a:r>
            <a:r>
              <a:rPr lang="en-US" dirty="0">
                <a:solidFill>
                  <a:prstClr val="black"/>
                </a:solidFill>
                <a:latin typeface="Gill Sans MT"/>
              </a:rPr>
              <a:t>2012)</a:t>
            </a:r>
          </a:p>
          <a:p>
            <a:pPr marL="742950" lvl="1" indent="-285750" fontAlgn="base">
              <a:spcBef>
                <a:spcPts val="55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4 minors completed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program</a:t>
            </a:r>
            <a:endParaRPr lang="en-US" dirty="0">
              <a:solidFill>
                <a:prstClr val="black"/>
              </a:solidFill>
              <a:latin typeface="Gill Sans MT"/>
            </a:endParaRPr>
          </a:p>
          <a:p>
            <a:pPr marL="742950" lvl="1" indent="-285750" fontAlgn="base">
              <a:spcBef>
                <a:spcPts val="55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7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 </a:t>
            </a:r>
            <a:r>
              <a:rPr lang="en-US" dirty="0">
                <a:solidFill>
                  <a:prstClr val="black"/>
                </a:solidFill>
                <a:latin typeface="Gill Sans MT"/>
              </a:rPr>
              <a:t>minors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participated at VJO DRC (Oct-Dec 2012)</a:t>
            </a:r>
          </a:p>
          <a:p>
            <a:pPr marL="742950" lvl="1" indent="-285750" fontAlgn="base">
              <a:spcBef>
                <a:spcPts val="55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Gill Sans MT"/>
              </a:rPr>
              <a:t>4 minors completed program</a:t>
            </a:r>
          </a:p>
          <a:p>
            <a:pPr marL="742950" lvl="1" indent="-285750" fontAlgn="base">
              <a:spcBef>
                <a:spcPts val="55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Gill Sans MT"/>
              </a:rPr>
              <a:t>8 minors currently participating in ART at VJO DRC (Feb 2013) </a:t>
            </a:r>
            <a:endParaRPr lang="en-US" b="1" dirty="0">
              <a:solidFill>
                <a:prstClr val="black"/>
              </a:solidFill>
              <a:latin typeface="Gill Sans MT"/>
            </a:endParaRPr>
          </a:p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Staffing</a:t>
            </a:r>
          </a:p>
          <a:p>
            <a:pPr marL="800100" lvl="1" indent="-342900" fontAlgn="base">
              <a:spcBef>
                <a:spcPts val="550"/>
              </a:spcBef>
              <a:spcAft>
                <a:spcPct val="0"/>
              </a:spcAft>
              <a:buClrTx/>
              <a:buSzTx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17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probation staff trained- Field Services (10) </a:t>
            </a:r>
            <a:r>
              <a:rPr lang="en-US" dirty="0">
                <a:solidFill>
                  <a:prstClr val="black"/>
                </a:solidFill>
                <a:latin typeface="Gill Sans MT"/>
              </a:rPr>
              <a:t>and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JDF (7)</a:t>
            </a:r>
            <a:endParaRPr lang="en-US" dirty="0">
              <a:solidFill>
                <a:prstClr val="black"/>
              </a:solidFill>
              <a:latin typeface="Gill Sans MT"/>
            </a:endParaRPr>
          </a:p>
          <a:p>
            <a:pPr marL="800100" lvl="1" indent="-342900" fontAlgn="base">
              <a:spcBef>
                <a:spcPts val="550"/>
              </a:spcBef>
              <a:spcAft>
                <a:spcPct val="0"/>
              </a:spcAft>
              <a:buClrTx/>
              <a:buSzTx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 2 LCA staff trained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</a:endParaRP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96A66-CAE1-416C-B909-659EBEF91405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7010400" cy="6858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en-US" sz="3200" dirty="0" smtClean="0">
                <a:latin typeface="Gill Sans MT" pitchFamily="34" charset="0"/>
              </a:rPr>
              <a:t>Specialty Programs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40105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Gill Sans MT" pitchFamily="34" charset="0"/>
              </a:rPr>
              <a:t>Felony Diversion Program (FDP)</a:t>
            </a:r>
          </a:p>
          <a:p>
            <a:pPr marL="82550" indent="0" eaLnBrk="1" hangingPunct="1">
              <a:lnSpc>
                <a:spcPct val="90000"/>
              </a:lnSpc>
              <a:buNone/>
            </a:pP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  July 1, 2012 to February 28, 2013</a:t>
            </a:r>
          </a:p>
          <a:p>
            <a:pPr marL="82550" indent="0" eaLnBrk="1" hangingPunct="1">
              <a:lnSpc>
                <a:spcPct val="90000"/>
              </a:lnSpc>
              <a:buNone/>
            </a:pPr>
            <a:endParaRPr lang="en-US" sz="2400" b="1" dirty="0" smtClean="0">
              <a:latin typeface="Gill Sans MT" pitchFamily="34" charset="0"/>
            </a:endParaRPr>
          </a:p>
          <a:p>
            <a:pPr marL="742950" lvl="1" indent="-285750">
              <a:buClrTx/>
              <a:buFontTx/>
              <a:buChar char="•"/>
            </a:pP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37 minors participated  </a:t>
            </a:r>
          </a:p>
          <a:p>
            <a:pPr marL="742950" lvl="1" indent="-285750"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 21 minors completed successfully</a:t>
            </a:r>
          </a:p>
          <a:p>
            <a:pPr marL="742950" lvl="1" indent="-285750"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   3 minors unsuccessful </a:t>
            </a:r>
          </a:p>
          <a:p>
            <a:pPr marL="742950" lvl="1" indent="-285750"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 13 minors remain on contract at this time  </a:t>
            </a:r>
          </a:p>
          <a:p>
            <a:pPr marL="742950" lvl="1" indent="-285750">
              <a:buClrTx/>
              <a:buFontTx/>
              <a:buChar char="•"/>
            </a:pPr>
            <a:r>
              <a:rPr lang="en-US" dirty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61 felony referrals have been processed</a:t>
            </a:r>
            <a:endParaRPr lang="en-US" sz="2000" dirty="0" smtClean="0">
              <a:latin typeface="Gill Sans MT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36BAE-D29E-400E-98FF-8726A280B6F3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Specialty Programs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77200" cy="4648200"/>
          </a:xfrm>
        </p:spPr>
        <p:txBody>
          <a:bodyPr/>
          <a:lstStyle/>
          <a:p>
            <a:pPr marL="425450" indent="-342900" eaLnBrk="1" hangingPunct="1">
              <a:lnSpc>
                <a:spcPct val="90000"/>
              </a:lnSpc>
              <a:buClrTx/>
              <a:buFont typeface="Wingdings" pitchFamily="2" charset="2"/>
              <a:buChar char="Ø"/>
            </a:pPr>
            <a:r>
              <a:rPr lang="en-US" sz="2400" dirty="0" smtClean="0">
                <a:latin typeface="Gill Sans MT" pitchFamily="34" charset="0"/>
              </a:rPr>
              <a:t>In-Custody Felony </a:t>
            </a:r>
            <a:r>
              <a:rPr lang="en-US" sz="2400" dirty="0">
                <a:latin typeface="Gill Sans MT" pitchFamily="34" charset="0"/>
              </a:rPr>
              <a:t>Diversion Program </a:t>
            </a:r>
            <a:endParaRPr lang="en-US" sz="2400" dirty="0" smtClean="0">
              <a:latin typeface="Gill Sans MT" pitchFamily="34" charset="0"/>
            </a:endParaRPr>
          </a:p>
          <a:p>
            <a:pPr marL="82550" indent="0" eaLnBrk="1" hangingPunct="1">
              <a:lnSpc>
                <a:spcPct val="90000"/>
              </a:lnSpc>
              <a:buNone/>
            </a:pPr>
            <a:r>
              <a:rPr lang="en-US" sz="2400" dirty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    July 1, 2012 to February 28, 2013</a:t>
            </a:r>
          </a:p>
          <a:p>
            <a:pPr marL="82550" indent="0" eaLnBrk="1" hangingPunct="1">
              <a:lnSpc>
                <a:spcPct val="90000"/>
              </a:lnSpc>
              <a:buNone/>
            </a:pPr>
            <a:endParaRPr lang="en-US" dirty="0">
              <a:latin typeface="Times New Roman" pitchFamily="18" charset="0"/>
            </a:endParaRPr>
          </a:p>
          <a:p>
            <a:pPr marL="742950" lvl="1" indent="-285750"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15 </a:t>
            </a:r>
            <a:r>
              <a:rPr lang="en-US" dirty="0">
                <a:latin typeface="Gill Sans MT" pitchFamily="34" charset="0"/>
              </a:rPr>
              <a:t>minors </a:t>
            </a:r>
            <a:r>
              <a:rPr lang="en-US" dirty="0" smtClean="0">
                <a:latin typeface="Gill Sans MT" pitchFamily="34" charset="0"/>
              </a:rPr>
              <a:t>participated</a:t>
            </a:r>
          </a:p>
          <a:p>
            <a:pPr marL="742950" lvl="1" indent="-285750"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  3 minors completed successfully</a:t>
            </a:r>
          </a:p>
          <a:p>
            <a:pPr marL="742950" lvl="1" indent="-285750"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  3 minors terminated unsuccessfully  </a:t>
            </a:r>
            <a:endParaRPr lang="en-US" dirty="0">
              <a:latin typeface="Gill Sans MT" pitchFamily="34" charset="0"/>
            </a:endParaRPr>
          </a:p>
          <a:p>
            <a:pPr marL="742950" lvl="1" indent="-285750"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  9 minors </a:t>
            </a:r>
            <a:r>
              <a:rPr lang="en-US" dirty="0">
                <a:latin typeface="Gill Sans MT" pitchFamily="34" charset="0"/>
              </a:rPr>
              <a:t>remain on contract at this </a:t>
            </a:r>
            <a:r>
              <a:rPr lang="en-US" dirty="0" smtClean="0">
                <a:latin typeface="Gill Sans MT" pitchFamily="34" charset="0"/>
              </a:rPr>
              <a:t>time</a:t>
            </a:r>
          </a:p>
          <a:p>
            <a:pPr marL="742950" lvl="1" indent="-285750">
              <a:buClrTx/>
              <a:buFontTx/>
              <a:buChar char="•"/>
            </a:pPr>
            <a:r>
              <a:rPr lang="en-US" dirty="0" smtClean="0">
                <a:latin typeface="Gill Sans MT" pitchFamily="34" charset="0"/>
              </a:rPr>
              <a:t>23 In-Custody referrals have been processed </a:t>
            </a:r>
            <a:r>
              <a:rPr lang="en-US" sz="2000" dirty="0">
                <a:latin typeface="Gill Sans MT" pitchFamily="34" charset="0"/>
              </a:rPr>
              <a:t> 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57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xfrm>
            <a:off x="457200" y="704088"/>
            <a:ext cx="8229600" cy="7437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Specialty Programs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876800"/>
          </a:xfrm>
        </p:spPr>
        <p:txBody>
          <a:bodyPr/>
          <a:lstStyle/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Multi-Agency Intervention and Treatment (MIT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)</a:t>
            </a:r>
          </a:p>
          <a:p>
            <a:pPr marL="82550" lvl="0" indent="0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None/>
            </a:pPr>
            <a:r>
              <a:rPr lang="en-US" sz="2400" dirty="0">
                <a:solidFill>
                  <a:prstClr val="black"/>
                </a:solidFill>
                <a:latin typeface="Gill Sans MT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Gill Sans MT"/>
              </a:rPr>
              <a:t>   July 1, 2012 to February 28, 2013 </a:t>
            </a:r>
            <a:endParaRPr lang="en-US" sz="2400" dirty="0">
              <a:solidFill>
                <a:prstClr val="black"/>
              </a:solidFill>
              <a:latin typeface="Gill Sans MT"/>
            </a:endParaRPr>
          </a:p>
          <a:p>
            <a:pPr marL="639445" lvl="1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33 minors served </a:t>
            </a:r>
            <a:endParaRPr lang="en-US" dirty="0" smtClean="0">
              <a:solidFill>
                <a:prstClr val="black"/>
              </a:solidFill>
              <a:latin typeface="Gill Sans MT"/>
            </a:endParaRPr>
          </a:p>
          <a:p>
            <a:pPr marL="639445" lvl="1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Tx/>
              <a:buChar char="•"/>
            </a:pPr>
            <a:r>
              <a:rPr lang="en-US" dirty="0" smtClean="0">
                <a:solidFill>
                  <a:prstClr val="black"/>
                </a:solidFill>
                <a:latin typeface="Gill Sans MT"/>
              </a:rPr>
              <a:t>4 </a:t>
            </a:r>
            <a:r>
              <a:rPr lang="en-US" dirty="0">
                <a:solidFill>
                  <a:prstClr val="black"/>
                </a:solidFill>
                <a:latin typeface="Gill Sans MT"/>
              </a:rPr>
              <a:t>minors successfully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completed</a:t>
            </a:r>
          </a:p>
          <a:p>
            <a:pPr marL="639445" lvl="1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Tx/>
              <a:buChar char="•"/>
            </a:pPr>
            <a:r>
              <a:rPr lang="en-US" sz="2000" dirty="0" smtClean="0">
                <a:solidFill>
                  <a:prstClr val="black"/>
                </a:solidFill>
                <a:latin typeface="Gill Sans MT"/>
              </a:rPr>
              <a:t>18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minors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currently on program</a:t>
            </a:r>
            <a:endParaRPr lang="en-US" sz="2000" dirty="0">
              <a:solidFill>
                <a:prstClr val="black"/>
              </a:solidFill>
              <a:latin typeface="Gill Sans MT"/>
            </a:endParaRPr>
          </a:p>
          <a:p>
            <a:pPr marL="365125" lvl="0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705 W&amp;I cases</a:t>
            </a:r>
          </a:p>
          <a:p>
            <a:pPr marL="639445" lvl="1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6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 </a:t>
            </a:r>
            <a:r>
              <a:rPr lang="en-US" dirty="0">
                <a:solidFill>
                  <a:prstClr val="black"/>
                </a:solidFill>
                <a:latin typeface="Gill Sans MT"/>
              </a:rPr>
              <a:t>minors received services </a:t>
            </a:r>
            <a:endParaRPr lang="en-US" dirty="0" smtClean="0">
              <a:solidFill>
                <a:prstClr val="black"/>
              </a:solidFill>
              <a:latin typeface="Gill Sans MT"/>
            </a:endParaRPr>
          </a:p>
          <a:p>
            <a:pPr marL="639445" lvl="1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Tx/>
              <a:buChar char="•"/>
            </a:pPr>
            <a:r>
              <a:rPr lang="en-US" dirty="0">
                <a:solidFill>
                  <a:prstClr val="black"/>
                </a:solidFill>
                <a:latin typeface="Gill Sans MT"/>
              </a:rPr>
              <a:t>4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 </a:t>
            </a:r>
            <a:r>
              <a:rPr lang="en-US" dirty="0">
                <a:solidFill>
                  <a:prstClr val="black"/>
                </a:solidFill>
                <a:latin typeface="Gill Sans MT"/>
              </a:rPr>
              <a:t>minors </a:t>
            </a:r>
            <a:r>
              <a:rPr lang="en-US" dirty="0" smtClean="0">
                <a:solidFill>
                  <a:prstClr val="black"/>
                </a:solidFill>
                <a:latin typeface="Gill Sans MT"/>
              </a:rPr>
              <a:t>had their case dismissed</a:t>
            </a:r>
          </a:p>
          <a:p>
            <a:pPr marL="639445" lvl="1" indent="-282575" fontAlgn="base">
              <a:spcBef>
                <a:spcPts val="600"/>
              </a:spcBef>
              <a:spcAft>
                <a:spcPct val="0"/>
              </a:spcAft>
              <a:buClrTx/>
              <a:buSzPct val="80000"/>
              <a:buFontTx/>
              <a:buChar char="•"/>
            </a:pPr>
            <a:r>
              <a:rPr lang="en-US" dirty="0" smtClean="0">
                <a:solidFill>
                  <a:prstClr val="black"/>
                </a:solidFill>
                <a:latin typeface="Gill Sans MT"/>
              </a:rPr>
              <a:t>4 minors still active</a:t>
            </a:r>
            <a:endParaRPr lang="en-US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D7778-8C5A-48F3-8084-A78F3A2E04AB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i="1" dirty="0" smtClean="0">
                <a:effectLst/>
              </a:rPr>
              <a:t/>
            </a:r>
            <a:br>
              <a:rPr lang="en-US" sz="3600" b="1" i="1" dirty="0" smtClean="0">
                <a:effectLst/>
              </a:rPr>
            </a:br>
            <a:r>
              <a:rPr lang="en-US" sz="3600" dirty="0" smtClean="0">
                <a:latin typeface="Gill Sans MT" pitchFamily="34" charset="0"/>
              </a:rPr>
              <a:t>JJCPA and YOBG Plans for FY 2013-2014</a:t>
            </a:r>
            <a:r>
              <a:rPr lang="en-US" sz="3600" dirty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n-US" sz="3600" dirty="0">
                <a:effectLst/>
                <a:latin typeface="Calibri" pitchFamily="34" charset="0"/>
                <a:cs typeface="Calibri" pitchFamily="34" charset="0"/>
              </a:rPr>
            </a:b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425450" indent="-342900">
              <a:buFont typeface="Wingdings" pitchFamily="2" charset="2"/>
              <a:buChar char="Ø"/>
            </a:pPr>
            <a:r>
              <a:rPr lang="en-US" sz="2400" dirty="0" smtClean="0">
                <a:latin typeface="Gill Sans MT" pitchFamily="34" charset="0"/>
              </a:rPr>
              <a:t>Request for Proposal Process (RFP)</a:t>
            </a:r>
          </a:p>
          <a:p>
            <a:pPr marL="791210" lvl="1" indent="-342900">
              <a:buFont typeface="Wingdings" pitchFamily="2" charset="2"/>
              <a:buChar char="Ø"/>
            </a:pPr>
            <a:r>
              <a:rPr lang="en-US" sz="2200" dirty="0">
                <a:latin typeface="Gill Sans MT" pitchFamily="34" charset="0"/>
              </a:rPr>
              <a:t>Counseling </a:t>
            </a:r>
            <a:r>
              <a:rPr lang="en-US" sz="2200" dirty="0" smtClean="0">
                <a:latin typeface="Gill Sans MT" pitchFamily="34" charset="0"/>
              </a:rPr>
              <a:t>Services (Field and JDF)</a:t>
            </a:r>
            <a:endParaRPr lang="en-US" sz="2200" dirty="0">
              <a:latin typeface="Gill Sans MT" pitchFamily="34" charset="0"/>
            </a:endParaRPr>
          </a:p>
          <a:p>
            <a:pPr marL="791210" lvl="1" indent="-342900">
              <a:buFont typeface="Wingdings" pitchFamily="2" charset="2"/>
              <a:buChar char="Ø"/>
            </a:pPr>
            <a:r>
              <a:rPr lang="en-US" sz="2200" dirty="0">
                <a:latin typeface="Gill Sans MT" pitchFamily="34" charset="0"/>
              </a:rPr>
              <a:t>Day Reporting Center</a:t>
            </a:r>
          </a:p>
          <a:p>
            <a:pPr marL="82550" indent="0">
              <a:buNone/>
            </a:pPr>
            <a:endParaRPr lang="en-US" sz="2400" dirty="0" smtClean="0">
              <a:latin typeface="Gill Sans MT" pitchFamily="34" charset="0"/>
            </a:endParaRPr>
          </a:p>
          <a:p>
            <a:pPr marL="425450" indent="-342900">
              <a:buFont typeface="Wingdings" pitchFamily="2" charset="2"/>
              <a:buChar char="Ø"/>
            </a:pPr>
            <a:r>
              <a:rPr lang="en-US" sz="2400" dirty="0" smtClean="0">
                <a:latin typeface="Gill Sans MT" pitchFamily="34" charset="0"/>
              </a:rPr>
              <a:t>Juvenile Division Plan</a:t>
            </a:r>
          </a:p>
          <a:p>
            <a:pPr marL="448310" lvl="1" indent="0">
              <a:buNone/>
            </a:pPr>
            <a:endParaRPr lang="en-US" sz="2200" b="1" dirty="0" smtClean="0">
              <a:latin typeface="Gill Sans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54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550" indent="0">
              <a:buNone/>
            </a:pPr>
            <a:r>
              <a:rPr lang="en-US" sz="3100" dirty="0" smtClean="0">
                <a:latin typeface="Gill Sans MT" pitchFamily="34" charset="0"/>
              </a:rPr>
              <a:t>Risk Level- Juvenile Division</a:t>
            </a:r>
          </a:p>
          <a:p>
            <a:pPr marL="82550" indent="0">
              <a:buNone/>
            </a:pPr>
            <a:endParaRPr lang="en-US" b="1" dirty="0">
              <a:latin typeface="Gill Sans MT" pitchFamily="34" charset="0"/>
            </a:endParaRPr>
          </a:p>
          <a:p>
            <a:pPr marL="82550" indent="0" algn="ctr">
              <a:buNone/>
            </a:pPr>
            <a:endParaRPr lang="en-US" b="1" dirty="0" smtClean="0">
              <a:latin typeface="Gill Sans MT" pitchFamily="34" charset="0"/>
            </a:endParaRPr>
          </a:p>
          <a:p>
            <a:pPr marL="82550" indent="0">
              <a:buNone/>
            </a:pPr>
            <a:endParaRPr lang="en-US" dirty="0"/>
          </a:p>
          <a:p>
            <a:pPr marL="82550" indent="0" algn="ctr">
              <a:buNone/>
            </a:pPr>
            <a:endParaRPr lang="en-US" dirty="0"/>
          </a:p>
          <a:p>
            <a:pPr marL="82550" indent="0" algn="ctr">
              <a:buNone/>
            </a:pPr>
            <a:endParaRPr lang="en-US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 smtClean="0">
              <a:solidFill>
                <a:srgbClr val="000080"/>
              </a:solidFill>
              <a:latin typeface="Gill Sans MT" pitchFamily="34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solidFill>
                <a:srgbClr val="000080"/>
              </a:solidFill>
              <a:latin typeface="Gill Sans MT" pitchFamily="34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80"/>
                </a:solidFill>
                <a:latin typeface="Gill Sans MT" pitchFamily="34" charset="0"/>
                <a:ea typeface="Times New Roman"/>
              </a:rPr>
              <a:t>Low</a:t>
            </a:r>
            <a:r>
              <a:rPr lang="en-US" sz="2400" b="1" dirty="0">
                <a:solidFill>
                  <a:srgbClr val="000080"/>
                </a:solidFill>
                <a:latin typeface="Gill Sans MT" pitchFamily="34" charset="0"/>
                <a:ea typeface="Times New Roman"/>
              </a:rPr>
              <a:t>:  14%</a:t>
            </a:r>
            <a:r>
              <a:rPr lang="en-US" sz="2400" b="1" dirty="0">
                <a:solidFill>
                  <a:srgbClr val="00CCFF"/>
                </a:solidFill>
                <a:latin typeface="Gill Sans MT" pitchFamily="34" charset="0"/>
                <a:ea typeface="Times New Roman"/>
              </a:rPr>
              <a:t/>
            </a:r>
            <a:br>
              <a:rPr lang="en-US" sz="2400" b="1" dirty="0">
                <a:solidFill>
                  <a:srgbClr val="00CCFF"/>
                </a:solidFill>
                <a:latin typeface="Gill Sans MT" pitchFamily="34" charset="0"/>
                <a:ea typeface="Times New Roman"/>
              </a:rPr>
            </a:br>
            <a:r>
              <a:rPr lang="en-US" sz="2400" b="1" dirty="0">
                <a:solidFill>
                  <a:srgbClr val="FF00FF"/>
                </a:solidFill>
                <a:latin typeface="Gill Sans MT" pitchFamily="34" charset="0"/>
                <a:ea typeface="Times New Roman"/>
              </a:rPr>
              <a:t>Moderate:  </a:t>
            </a:r>
            <a:r>
              <a:rPr lang="en-US" sz="2400" b="1" dirty="0" smtClean="0">
                <a:solidFill>
                  <a:srgbClr val="FF00FF"/>
                </a:solidFill>
                <a:latin typeface="Gill Sans MT" pitchFamily="34" charset="0"/>
                <a:ea typeface="Times New Roman"/>
              </a:rPr>
              <a:t>58%</a:t>
            </a:r>
            <a:endParaRPr lang="en-US" sz="2400" dirty="0">
              <a:latin typeface="Gill Sans MT" pitchFamily="34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CCFF"/>
                </a:solidFill>
                <a:latin typeface="Gill Sans MT" pitchFamily="34" charset="0"/>
                <a:ea typeface="Times New Roman"/>
              </a:rPr>
              <a:t>High:  26%</a:t>
            </a:r>
            <a:endParaRPr lang="en-US" sz="2400" dirty="0">
              <a:latin typeface="Gill Sans MT" pitchFamily="34" charset="0"/>
              <a:ea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00CCFF"/>
                </a:solidFill>
                <a:latin typeface="Times New Roman"/>
                <a:ea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r>
              <a:rPr lang="en-US" dirty="0" smtClean="0"/>
              <a:t> 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491579"/>
            <a:ext cx="54864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55720"/>
          </a:xfrm>
        </p:spPr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Risk Level- Boys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r>
              <a:rPr lang="en-US" dirty="0" smtClean="0"/>
              <a:t>				</a:t>
            </a: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 smtClean="0"/>
          </a:p>
          <a:p>
            <a:pPr marL="8255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917982"/>
              </p:ext>
            </p:extLst>
          </p:nvPr>
        </p:nvGraphicFramePr>
        <p:xfrm>
          <a:off x="457200" y="4648200"/>
          <a:ext cx="7499350" cy="108585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8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Low: 14%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Moderate: 60%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High: 26%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473325"/>
            <a:ext cx="57150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53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Risk Level- Girls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r>
              <a:rPr lang="en-US" dirty="0" smtClean="0"/>
              <a:t>			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 smtClean="0"/>
          </a:p>
          <a:p>
            <a:pPr marL="82550" indent="0" algn="ctr">
              <a:buNone/>
            </a:pPr>
            <a:endParaRPr lang="en-US" dirty="0" smtClean="0"/>
          </a:p>
          <a:p>
            <a:pPr marL="8255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17187"/>
              </p:ext>
            </p:extLst>
          </p:nvPr>
        </p:nvGraphicFramePr>
        <p:xfrm>
          <a:off x="1066800" y="5105400"/>
          <a:ext cx="7499350" cy="108585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8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Low: 11%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Moderate: 70%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High:</a:t>
                      </a:r>
                      <a:r>
                        <a:rPr lang="en-US" sz="2000" b="1" baseline="0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19%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73325"/>
            <a:ext cx="57150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207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Risk Level- North County General Supervision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r>
              <a:rPr lang="en-US" sz="2800" dirty="0" smtClean="0"/>
              <a:t>				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080815"/>
              </p:ext>
            </p:extLst>
          </p:nvPr>
        </p:nvGraphicFramePr>
        <p:xfrm>
          <a:off x="1143000" y="5257799"/>
          <a:ext cx="7499350" cy="108585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8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Low: 4%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Moderate: 71%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High: 25%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73325"/>
            <a:ext cx="62484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32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Risk Level- South County General Supervision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r>
              <a:rPr lang="en-US" sz="2800" dirty="0" smtClean="0"/>
              <a:t>		</a:t>
            </a:r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 smtClean="0"/>
          </a:p>
          <a:p>
            <a:pPr marL="82550" indent="0">
              <a:buNone/>
            </a:pPr>
            <a:endParaRPr lang="en-US" sz="2800" dirty="0"/>
          </a:p>
          <a:p>
            <a:pPr marL="82550" indent="0" algn="ctr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60228"/>
              </p:ext>
            </p:extLst>
          </p:nvPr>
        </p:nvGraphicFramePr>
        <p:xfrm>
          <a:off x="1143000" y="5257800"/>
          <a:ext cx="7499350" cy="108585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8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Low: 3%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Moderate: 64%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High: 33%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473325"/>
            <a:ext cx="59436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13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ill Sans MT" pitchFamily="34" charset="0"/>
              </a:rPr>
              <a:t>JAIS Profile-Juvenile Division</a:t>
            </a:r>
            <a:endParaRPr lang="en-US" sz="3200" dirty="0">
              <a:latin typeface="Gill Sans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>
                <a:latin typeface="Gill Sans MT" pitchFamily="34" charset="0"/>
              </a:rPr>
              <a:t>Supervision Strategy: Juvenile Division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r>
              <a:rPr lang="en-US" dirty="0" smtClean="0"/>
              <a:t>			</a:t>
            </a:r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/>
          </a:p>
          <a:p>
            <a:pPr marL="82550" indent="0">
              <a:buNone/>
            </a:pPr>
            <a:endParaRPr lang="en-US" dirty="0" smtClean="0"/>
          </a:p>
          <a:p>
            <a:pPr marL="82550" indent="0">
              <a:buNone/>
            </a:pPr>
            <a:endParaRPr lang="en-US" dirty="0"/>
          </a:p>
          <a:p>
            <a:pPr marL="8255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8CDCE-0670-4788-B54A-B486BA48DBE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50494"/>
              </p:ext>
            </p:extLst>
          </p:nvPr>
        </p:nvGraphicFramePr>
        <p:xfrm>
          <a:off x="1066800" y="4953000"/>
          <a:ext cx="7499350" cy="1447800"/>
        </p:xfrm>
        <a:graphic>
          <a:graphicData uri="http://schemas.openxmlformats.org/drawingml/2006/table">
            <a:tbl>
              <a:tblPr/>
              <a:tblGrid>
                <a:gridCol w="749935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Casework Control (CC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15.5%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Environmental Structure (ES</a:t>
                      </a:r>
                      <a:r>
                        <a:rPr lang="en-US" sz="2000" b="1" dirty="0" smtClean="0">
                          <a:solidFill>
                            <a:srgbClr val="FF00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13%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Selective Intervention (SI</a:t>
                      </a:r>
                      <a:r>
                        <a:rPr lang="en-US" sz="2000" b="1" dirty="0" smtClean="0">
                          <a:solidFill>
                            <a:srgbClr val="00FFFF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56%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Limit Setting (LS</a:t>
                      </a:r>
                      <a:r>
                        <a:rPr lang="en-US" sz="2000" b="1" dirty="0" smtClean="0">
                          <a:solidFill>
                            <a:srgbClr val="00FF00"/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): 15.5%</a:t>
                      </a:r>
                      <a:endParaRPr lang="en-US" sz="2000" dirty="0">
                        <a:effectLst/>
                        <a:latin typeface="Gill Sans MT" pitchFamily="34" charset="0"/>
                        <a:ea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73325"/>
            <a:ext cx="5486400" cy="190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975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5758</TotalTime>
  <Words>1220</Words>
  <Application>Microsoft Office PowerPoint</Application>
  <PresentationFormat>On-screen Show (4:3)</PresentationFormat>
  <Paragraphs>415</Paragraphs>
  <Slides>34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JUVENILE JUSTICE COORDINATING COUNCIL MEETING    April 11, 2013 </vt:lpstr>
      <vt:lpstr>Juvenile Statistics</vt:lpstr>
      <vt:lpstr>Juvenile Probation Profile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JAIS Profile-Juvenile Division</vt:lpstr>
      <vt:lpstr>NCCD Fire Study Update</vt:lpstr>
      <vt:lpstr>Collaborative Partnerships</vt:lpstr>
      <vt:lpstr>Juvenile Division Programs</vt:lpstr>
      <vt:lpstr>Juvenile Justice Crime Prevention Act (JJCPA)</vt:lpstr>
      <vt:lpstr>Juvenile Justice Crime Prevention Act (JJCPA)</vt:lpstr>
      <vt:lpstr>Juvenile Justice Crime Prevention Act (JJCPA)</vt:lpstr>
      <vt:lpstr> Juvenile Accountability Block Grant (JABG)</vt:lpstr>
      <vt:lpstr>Juvenile Accountability Block Grant (JABG)</vt:lpstr>
      <vt:lpstr>Youthful Offender Block Grant (YOBG)</vt:lpstr>
      <vt:lpstr>Youthful Offender Block Grant (YOBG)</vt:lpstr>
      <vt:lpstr>Youthful Offender Block Grant (YOBG)</vt:lpstr>
      <vt:lpstr>Cognitive Behavioral Groups</vt:lpstr>
      <vt:lpstr>Cognitive Behavioral Groups </vt:lpstr>
      <vt:lpstr>Aggression Replacement Training (ART)</vt:lpstr>
      <vt:lpstr>Specialty Programs</vt:lpstr>
      <vt:lpstr>Specialty Programs</vt:lpstr>
      <vt:lpstr>Specialty Programs</vt:lpstr>
      <vt:lpstr> JJCPA and YOBG Plans for FY 2013-2014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JUVENILE JUSTICE COORDINATING COUNCIL MEETING   AGENDA   NOVEMBER 8, 2011 </dc:title>
  <dc:creator>Sandi F. Holmes</dc:creator>
  <cp:lastModifiedBy>Flannel, Roberta B.</cp:lastModifiedBy>
  <cp:revision>194</cp:revision>
  <cp:lastPrinted>2012-10-10T17:16:00Z</cp:lastPrinted>
  <dcterms:created xsi:type="dcterms:W3CDTF">2011-10-28T16:50:55Z</dcterms:created>
  <dcterms:modified xsi:type="dcterms:W3CDTF">2013-04-10T22:05:46Z</dcterms:modified>
</cp:coreProperties>
</file>